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66" r:id="rId2"/>
    <p:sldId id="256" r:id="rId3"/>
    <p:sldId id="257" r:id="rId4"/>
    <p:sldId id="258" r:id="rId5"/>
    <p:sldId id="259" r:id="rId6"/>
    <p:sldId id="269" r:id="rId7"/>
    <p:sldId id="267" r:id="rId8"/>
    <p:sldId id="260" r:id="rId9"/>
    <p:sldId id="261" r:id="rId10"/>
    <p:sldId id="262" r:id="rId11"/>
    <p:sldId id="263" r:id="rId12"/>
    <p:sldId id="264" r:id="rId13"/>
    <p:sldId id="265" r:id="rId14"/>
    <p:sldId id="268" r:id="rId15"/>
  </p:sldIdLst>
  <p:sldSz cx="14630400" cy="8229600"/>
  <p:notesSz cx="8229600" cy="14630400"/>
  <p:embeddedFontLst>
    <p:embeddedFont>
      <p:font typeface="Noto Sans TC" panose="020B0604020202020204" charset="-128"/>
      <p:regular r:id="rId17"/>
    </p:embeddedFont>
    <p:embeddedFont>
      <p:font typeface="Sora Medium"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23T18:01:27.524"/>
    </inkml:context>
    <inkml:brush xml:id="br0">
      <inkml:brushProperty name="width" value="0.035" units="cm"/>
      <inkml:brushProperty name="height" value="0.035" units="cm"/>
      <inkml:brushProperty name="ignorePressure" value="1"/>
    </inkml:brush>
  </inkml:definitions>
  <inkml:trace contextRef="#ctx0" brushRef="#br0">1 1,'3203'3203,"-3139"-3139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23T18:01:44.1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3,'14'8,"0"1,0 0,-1 1,-1 1,1 0,-2 0,0 1,0 1,9 13,12 22,29 60,-59-103,14 25,-2 1,-1 1,-1 0,-2 1,-2 0,9 64,21 113,-23-141,-2 0,4 116,-19 758,5-894,2 1,3-1,17 65,8 48,-20-25,-10 252,-7-186,5 689,2-837,2 0,3-1,18 61,-10-45,7 77,-18-108,21 73,-12-60,-6-15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0291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F41FC-064A-CB09-25F6-0049075311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3D7FFC-B317-74B8-4818-017F869680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42DB01-863E-90F3-E60E-E82F975EAF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9A0AA3-0430-0695-B750-8DBB0691528A}"/>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4187308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F502E-04BC-05FD-480B-7CACA263C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A10756-9650-85CC-DFE6-4334235D13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EE6251-B59D-F5AF-7903-2F14CA494D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2C821E-6F50-B7BD-B73E-EA3FA590CA7A}"/>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589168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D9243-B1E3-28B9-A36A-F733AC21C8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5A2479-64D4-D1D5-A506-CE73247C47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D526D8-B0C5-E366-6A8D-B995DB3B21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D002DD-4433-2779-37E6-C35F702B0278}"/>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931726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5.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24.jpe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www.metmuseum.org/art/collection/search/10819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09442C-04FB-B096-0F20-95F776041282}"/>
              </a:ext>
            </a:extLst>
          </p:cNvPr>
          <p:cNvPicPr>
            <a:picLocks noChangeAspect="1"/>
          </p:cNvPicPr>
          <p:nvPr/>
        </p:nvPicPr>
        <p:blipFill>
          <a:blip r:embed="rId2"/>
          <a:stretch>
            <a:fillRect/>
          </a:stretch>
        </p:blipFill>
        <p:spPr>
          <a:xfrm>
            <a:off x="113401" y="560428"/>
            <a:ext cx="14403598" cy="7560588"/>
          </a:xfrm>
          <a:prstGeom prst="rect">
            <a:avLst/>
          </a:prstGeom>
        </p:spPr>
      </p:pic>
      <p:pic>
        <p:nvPicPr>
          <p:cNvPr id="5" name="Picture 4">
            <a:extLst>
              <a:ext uri="{FF2B5EF4-FFF2-40B4-BE49-F238E27FC236}">
                <a16:creationId xmlns:a16="http://schemas.microsoft.com/office/drawing/2014/main" id="{589C016D-D293-62D6-AD0B-6DF7870395CE}"/>
              </a:ext>
            </a:extLst>
          </p:cNvPr>
          <p:cNvPicPr>
            <a:picLocks noChangeAspect="1"/>
          </p:cNvPicPr>
          <p:nvPr/>
        </p:nvPicPr>
        <p:blipFill>
          <a:blip r:embed="rId3"/>
          <a:stretch>
            <a:fillRect/>
          </a:stretch>
        </p:blipFill>
        <p:spPr>
          <a:xfrm>
            <a:off x="0" y="204836"/>
            <a:ext cx="14630400" cy="781992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9986BE6D-974D-0A68-D9E9-6F14465D9D7E}"/>
                  </a:ext>
                </a:extLst>
              </p14:cNvPr>
              <p14:cNvContentPartPr/>
              <p14:nvPr/>
            </p14:nvContentPartPr>
            <p14:xfrm>
              <a:off x="147268" y="2492636"/>
              <a:ext cx="1176480" cy="1176480"/>
            </p14:xfrm>
          </p:contentPart>
        </mc:Choice>
        <mc:Fallback xmlns="">
          <p:pic>
            <p:nvPicPr>
              <p:cNvPr id="6" name="Ink 5">
                <a:extLst>
                  <a:ext uri="{FF2B5EF4-FFF2-40B4-BE49-F238E27FC236}">
                    <a16:creationId xmlns:a16="http://schemas.microsoft.com/office/drawing/2014/main" id="{9986BE6D-974D-0A68-D9E9-6F14465D9D7E}"/>
                  </a:ext>
                </a:extLst>
              </p:cNvPr>
              <p:cNvPicPr/>
              <p:nvPr/>
            </p:nvPicPr>
            <p:blipFill>
              <a:blip r:embed="rId5"/>
              <a:stretch>
                <a:fillRect/>
              </a:stretch>
            </p:blipFill>
            <p:spPr>
              <a:xfrm>
                <a:off x="141148" y="2486516"/>
                <a:ext cx="1188720" cy="1188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1D7DD20-1026-95A1-9620-0A41B203DD42}"/>
                  </a:ext>
                </a:extLst>
              </p14:cNvPr>
              <p14:cNvContentPartPr/>
              <p14:nvPr/>
            </p14:nvContentPartPr>
            <p14:xfrm>
              <a:off x="277228" y="297716"/>
              <a:ext cx="223560" cy="1737720"/>
            </p14:xfrm>
          </p:contentPart>
        </mc:Choice>
        <mc:Fallback xmlns="">
          <p:pic>
            <p:nvPicPr>
              <p:cNvPr id="7" name="Ink 6">
                <a:extLst>
                  <a:ext uri="{FF2B5EF4-FFF2-40B4-BE49-F238E27FC236}">
                    <a16:creationId xmlns:a16="http://schemas.microsoft.com/office/drawing/2014/main" id="{D1D7DD20-1026-95A1-9620-0A41B203DD42}"/>
                  </a:ext>
                </a:extLst>
              </p:cNvPr>
              <p:cNvPicPr/>
              <p:nvPr/>
            </p:nvPicPr>
            <p:blipFill>
              <a:blip r:embed="rId7"/>
              <a:stretch>
                <a:fillRect/>
              </a:stretch>
            </p:blipFill>
            <p:spPr>
              <a:xfrm>
                <a:off x="223228" y="189716"/>
                <a:ext cx="331200" cy="1953360"/>
              </a:xfrm>
              <a:prstGeom prst="rect">
                <a:avLst/>
              </a:prstGeom>
            </p:spPr>
          </p:pic>
        </mc:Fallback>
      </mc:AlternateContent>
      <p:pic>
        <p:nvPicPr>
          <p:cNvPr id="11" name="Picture 10">
            <a:extLst>
              <a:ext uri="{FF2B5EF4-FFF2-40B4-BE49-F238E27FC236}">
                <a16:creationId xmlns:a16="http://schemas.microsoft.com/office/drawing/2014/main" id="{C90B79F4-FD80-CA51-534A-7F1673DE7F42}"/>
              </a:ext>
            </a:extLst>
          </p:cNvPr>
          <p:cNvPicPr>
            <a:picLocks noChangeAspect="1"/>
          </p:cNvPicPr>
          <p:nvPr/>
        </p:nvPicPr>
        <p:blipFill>
          <a:blip r:embed="rId8"/>
          <a:stretch>
            <a:fillRect/>
          </a:stretch>
        </p:blipFill>
        <p:spPr>
          <a:xfrm>
            <a:off x="0" y="108584"/>
            <a:ext cx="14630399" cy="8009060"/>
          </a:xfrm>
          <a:prstGeom prst="rect">
            <a:avLst/>
          </a:prstGeom>
        </p:spPr>
      </p:pic>
    </p:spTree>
    <p:extLst>
      <p:ext uri="{BB962C8B-B14F-4D97-AF65-F5344CB8AC3E}">
        <p14:creationId xmlns:p14="http://schemas.microsoft.com/office/powerpoint/2010/main" val="3312742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793790" y="1452682"/>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Testing Strategies and Performance Metrics</a:t>
            </a:r>
            <a:endParaRPr lang="en-US" sz="4450" dirty="0"/>
          </a:p>
        </p:txBody>
      </p:sp>
      <p:sp>
        <p:nvSpPr>
          <p:cNvPr id="4" name="Shape 1"/>
          <p:cNvSpPr/>
          <p:nvPr/>
        </p:nvSpPr>
        <p:spPr>
          <a:xfrm>
            <a:off x="793790" y="3210401"/>
            <a:ext cx="3664863" cy="1669852"/>
          </a:xfrm>
          <a:prstGeom prst="roundRect">
            <a:avLst>
              <a:gd name="adj" fmla="val 2038"/>
            </a:avLst>
          </a:prstGeom>
          <a:solidFill>
            <a:srgbClr val="26262B"/>
          </a:solidFill>
          <a:ln/>
        </p:spPr>
      </p:sp>
      <p:sp>
        <p:nvSpPr>
          <p:cNvPr id="5" name="Text 2"/>
          <p:cNvSpPr/>
          <p:nvPr/>
        </p:nvSpPr>
        <p:spPr>
          <a:xfrm>
            <a:off x="1020604" y="34372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Validation</a:t>
            </a:r>
            <a:endParaRPr lang="en-US" sz="2200" dirty="0"/>
          </a:p>
        </p:txBody>
      </p:sp>
      <p:sp>
        <p:nvSpPr>
          <p:cNvPr id="6" name="Text 3"/>
          <p:cNvSpPr/>
          <p:nvPr/>
        </p:nvSpPr>
        <p:spPr>
          <a:xfrm>
            <a:off x="1020604" y="3927634"/>
            <a:ext cx="3211235"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Compared similarity scores manually for a few samples.</a:t>
            </a:r>
            <a:endParaRPr lang="en-US" sz="1750" dirty="0"/>
          </a:p>
        </p:txBody>
      </p:sp>
      <p:sp>
        <p:nvSpPr>
          <p:cNvPr id="7" name="Shape 4"/>
          <p:cNvSpPr/>
          <p:nvPr/>
        </p:nvSpPr>
        <p:spPr>
          <a:xfrm>
            <a:off x="4685467" y="3210401"/>
            <a:ext cx="3664863" cy="1669852"/>
          </a:xfrm>
          <a:prstGeom prst="roundRect">
            <a:avLst>
              <a:gd name="adj" fmla="val 2038"/>
            </a:avLst>
          </a:prstGeom>
          <a:solidFill>
            <a:srgbClr val="26262B"/>
          </a:solidFill>
          <a:ln/>
        </p:spPr>
      </p:sp>
      <p:sp>
        <p:nvSpPr>
          <p:cNvPr id="8" name="Text 5"/>
          <p:cNvSpPr/>
          <p:nvPr/>
        </p:nvSpPr>
        <p:spPr>
          <a:xfrm>
            <a:off x="4912281" y="34372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Edge Cases</a:t>
            </a:r>
            <a:endParaRPr lang="en-US" sz="2200" dirty="0"/>
          </a:p>
        </p:txBody>
      </p:sp>
      <p:sp>
        <p:nvSpPr>
          <p:cNvPr id="9" name="Text 6"/>
          <p:cNvSpPr/>
          <p:nvPr/>
        </p:nvSpPr>
        <p:spPr>
          <a:xfrm>
            <a:off x="4912281" y="3927634"/>
            <a:ext cx="3211235"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Querying an ID not present in the embeddings.</a:t>
            </a:r>
            <a:endParaRPr lang="en-US" sz="1750" dirty="0"/>
          </a:p>
        </p:txBody>
      </p:sp>
      <p:sp>
        <p:nvSpPr>
          <p:cNvPr id="10" name="Shape 7"/>
          <p:cNvSpPr/>
          <p:nvPr/>
        </p:nvSpPr>
        <p:spPr>
          <a:xfrm>
            <a:off x="793790" y="5107067"/>
            <a:ext cx="3664863" cy="1669852"/>
          </a:xfrm>
          <a:prstGeom prst="roundRect">
            <a:avLst>
              <a:gd name="adj" fmla="val 2038"/>
            </a:avLst>
          </a:prstGeom>
          <a:solidFill>
            <a:srgbClr val="26262B"/>
          </a:solidFill>
          <a:ln/>
        </p:spPr>
      </p:sp>
      <p:sp>
        <p:nvSpPr>
          <p:cNvPr id="11" name="Text 8"/>
          <p:cNvSpPr/>
          <p:nvPr/>
        </p:nvSpPr>
        <p:spPr>
          <a:xfrm>
            <a:off x="1020604" y="5333881"/>
            <a:ext cx="2989898"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Performance Testing</a:t>
            </a:r>
            <a:endParaRPr lang="en-US" sz="2200" dirty="0"/>
          </a:p>
        </p:txBody>
      </p:sp>
      <p:sp>
        <p:nvSpPr>
          <p:cNvPr id="12" name="Text 9"/>
          <p:cNvSpPr/>
          <p:nvPr/>
        </p:nvSpPr>
        <p:spPr>
          <a:xfrm>
            <a:off x="1020604" y="5824299"/>
            <a:ext cx="3211235"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Testing on smaller datasets to ensure scalability.</a:t>
            </a:r>
            <a:endParaRPr lang="en-US" sz="1750" dirty="0"/>
          </a:p>
        </p:txBody>
      </p:sp>
      <p:sp>
        <p:nvSpPr>
          <p:cNvPr id="13" name="Shape 10"/>
          <p:cNvSpPr/>
          <p:nvPr/>
        </p:nvSpPr>
        <p:spPr>
          <a:xfrm>
            <a:off x="4685467" y="5107067"/>
            <a:ext cx="3664863" cy="1669852"/>
          </a:xfrm>
          <a:prstGeom prst="roundRect">
            <a:avLst>
              <a:gd name="adj" fmla="val 2038"/>
            </a:avLst>
          </a:prstGeom>
          <a:solidFill>
            <a:srgbClr val="26262B"/>
          </a:solidFill>
          <a:ln/>
        </p:spPr>
      </p:sp>
      <p:sp>
        <p:nvSpPr>
          <p:cNvPr id="14" name="Text 11"/>
          <p:cNvSpPr/>
          <p:nvPr/>
        </p:nvSpPr>
        <p:spPr>
          <a:xfrm>
            <a:off x="4912281" y="5333881"/>
            <a:ext cx="3017996"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Performance Metrics</a:t>
            </a:r>
            <a:endParaRPr lang="en-US" sz="2200" dirty="0"/>
          </a:p>
        </p:txBody>
      </p:sp>
      <p:sp>
        <p:nvSpPr>
          <p:cNvPr id="15" name="Text 12"/>
          <p:cNvSpPr/>
          <p:nvPr/>
        </p:nvSpPr>
        <p:spPr>
          <a:xfrm>
            <a:off x="4912281" y="5824299"/>
            <a:ext cx="3211235" cy="725805"/>
          </a:xfrm>
          <a:prstGeom prst="rect">
            <a:avLst/>
          </a:prstGeom>
          <a:noFill/>
          <a:ln/>
        </p:spPr>
        <p:txBody>
          <a:bodyPr wrap="square" lIns="0" tIns="0" rIns="0" bIns="0" rtlCol="0" anchor="t"/>
          <a:lstStyle/>
          <a:p>
            <a:pPr algn="l">
              <a:lnSpc>
                <a:spcPts val="2850"/>
              </a:lnSpc>
              <a:buSzPct val="100000"/>
            </a:pPr>
            <a:r>
              <a:rPr lang="en-US" sz="1750" dirty="0">
                <a:solidFill>
                  <a:srgbClr val="E0D6DE"/>
                </a:solidFill>
                <a:latin typeface="Noto Sans TC" pitchFamily="34" charset="0"/>
                <a:ea typeface="Noto Sans TC" pitchFamily="34" charset="-122"/>
                <a:cs typeface="Noto Sans TC" pitchFamily="34" charset="-120"/>
              </a:rPr>
              <a:t>Accuracy of recommendations.</a:t>
            </a:r>
            <a:endParaRPr lang="en-US" sz="1750" dirty="0"/>
          </a:p>
        </p:txBody>
      </p:sp>
      <p:pic>
        <p:nvPicPr>
          <p:cNvPr id="19" name="Picture 18">
            <a:extLst>
              <a:ext uri="{FF2B5EF4-FFF2-40B4-BE49-F238E27FC236}">
                <a16:creationId xmlns:a16="http://schemas.microsoft.com/office/drawing/2014/main" id="{27C24A35-C9C3-B56B-C51C-2AF095FC5069}"/>
              </a:ext>
            </a:extLst>
          </p:cNvPr>
          <p:cNvPicPr>
            <a:picLocks noChangeAspect="1"/>
          </p:cNvPicPr>
          <p:nvPr/>
        </p:nvPicPr>
        <p:blipFill>
          <a:blip r:embed="rId3"/>
          <a:stretch>
            <a:fillRect/>
          </a:stretch>
        </p:blipFill>
        <p:spPr>
          <a:xfrm>
            <a:off x="9038846" y="1116145"/>
            <a:ext cx="5244644" cy="51716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a:extLst>
              <a:ext uri="{FF2B5EF4-FFF2-40B4-BE49-F238E27FC236}">
                <a16:creationId xmlns:a16="http://schemas.microsoft.com/office/drawing/2014/main" id="{3E61A147-20A7-27E1-CB37-2A9B4F21D787}"/>
              </a:ext>
            </a:extLst>
          </p:cNvPr>
          <p:cNvPicPr>
            <a:picLocks noChangeAspect="1"/>
          </p:cNvPicPr>
          <p:nvPr/>
        </p:nvPicPr>
        <p:blipFill>
          <a:blip r:embed="rId4"/>
          <a:stretch>
            <a:fillRect/>
          </a:stretch>
        </p:blipFill>
        <p:spPr>
          <a:xfrm>
            <a:off x="11959118" y="7787811"/>
            <a:ext cx="2553401" cy="32844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793790" y="204942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Result Analysis and Observations</a:t>
            </a:r>
            <a:endParaRPr lang="en-US" sz="4450" dirty="0"/>
          </a:p>
        </p:txBody>
      </p:sp>
      <p:pic>
        <p:nvPicPr>
          <p:cNvPr id="4" name="Image 1" descr="preencoded.png"/>
          <p:cNvPicPr>
            <a:picLocks noChangeAspect="1"/>
          </p:cNvPicPr>
          <p:nvPr/>
        </p:nvPicPr>
        <p:blipFill>
          <a:blip r:embed="rId3"/>
          <a:stretch>
            <a:fillRect/>
          </a:stretch>
        </p:blipFill>
        <p:spPr>
          <a:xfrm>
            <a:off x="793790" y="3807143"/>
            <a:ext cx="566976" cy="566976"/>
          </a:xfrm>
          <a:prstGeom prst="rect">
            <a:avLst/>
          </a:prstGeom>
        </p:spPr>
      </p:pic>
      <p:sp>
        <p:nvSpPr>
          <p:cNvPr id="5" name="Text 1"/>
          <p:cNvSpPr/>
          <p:nvPr/>
        </p:nvSpPr>
        <p:spPr>
          <a:xfrm>
            <a:off x="793790" y="46009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DenseNet</a:t>
            </a:r>
            <a:endParaRPr lang="en-US" sz="2200" dirty="0"/>
          </a:p>
        </p:txBody>
      </p:sp>
      <p:sp>
        <p:nvSpPr>
          <p:cNvPr id="6" name="Text 2"/>
          <p:cNvSpPr/>
          <p:nvPr/>
        </p:nvSpPr>
        <p:spPr>
          <a:xfrm>
            <a:off x="793790" y="5091351"/>
            <a:ext cx="3608070"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Produced better recommendations compared to VGG16 and MobileNet.</a:t>
            </a:r>
            <a:endParaRPr lang="en-US" sz="1750" dirty="0"/>
          </a:p>
        </p:txBody>
      </p:sp>
      <p:pic>
        <p:nvPicPr>
          <p:cNvPr id="7" name="Image 2" descr="preencoded.png"/>
          <p:cNvPicPr>
            <a:picLocks noChangeAspect="1"/>
          </p:cNvPicPr>
          <p:nvPr/>
        </p:nvPicPr>
        <p:blipFill>
          <a:blip r:embed="rId4"/>
          <a:stretch>
            <a:fillRect/>
          </a:stretch>
        </p:blipFill>
        <p:spPr>
          <a:xfrm>
            <a:off x="4742021" y="3807143"/>
            <a:ext cx="566976" cy="566976"/>
          </a:xfrm>
          <a:prstGeom prst="rect">
            <a:avLst/>
          </a:prstGeom>
        </p:spPr>
      </p:pic>
      <p:sp>
        <p:nvSpPr>
          <p:cNvPr id="8" name="Text 3"/>
          <p:cNvSpPr/>
          <p:nvPr/>
        </p:nvSpPr>
        <p:spPr>
          <a:xfrm>
            <a:off x="4742021" y="46009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GPU Optimization</a:t>
            </a:r>
            <a:endParaRPr lang="en-US" sz="2200" dirty="0"/>
          </a:p>
        </p:txBody>
      </p:sp>
      <p:sp>
        <p:nvSpPr>
          <p:cNvPr id="9" name="Text 4"/>
          <p:cNvSpPr/>
          <p:nvPr/>
        </p:nvSpPr>
        <p:spPr>
          <a:xfrm>
            <a:off x="4742021" y="5091351"/>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Allowed faster processing for smaller datasets.</a:t>
            </a:r>
            <a:endParaRPr lang="en-US" sz="1750" dirty="0"/>
          </a:p>
        </p:txBody>
      </p:sp>
      <p:pic>
        <p:nvPicPr>
          <p:cNvPr id="11" name="Picture 10">
            <a:extLst>
              <a:ext uri="{FF2B5EF4-FFF2-40B4-BE49-F238E27FC236}">
                <a16:creationId xmlns:a16="http://schemas.microsoft.com/office/drawing/2014/main" id="{1416F2CD-932E-04E8-E71E-6B316E12ECFE}"/>
              </a:ext>
            </a:extLst>
          </p:cNvPr>
          <p:cNvPicPr>
            <a:picLocks noChangeAspect="1"/>
          </p:cNvPicPr>
          <p:nvPr/>
        </p:nvPicPr>
        <p:blipFill>
          <a:blip r:embed="rId5"/>
          <a:stretch>
            <a:fillRect/>
          </a:stretch>
        </p:blipFill>
        <p:spPr>
          <a:xfrm>
            <a:off x="7783115" y="877081"/>
            <a:ext cx="6667928" cy="6796969"/>
          </a:xfrm>
          <a:prstGeom prst="rect">
            <a:avLst/>
          </a:prstGeom>
          <a:ln>
            <a:noFill/>
          </a:ln>
          <a:effectLst>
            <a:softEdge rad="112500"/>
          </a:effectLst>
        </p:spPr>
      </p:pic>
      <p:pic>
        <p:nvPicPr>
          <p:cNvPr id="13" name="Picture 12">
            <a:extLst>
              <a:ext uri="{FF2B5EF4-FFF2-40B4-BE49-F238E27FC236}">
                <a16:creationId xmlns:a16="http://schemas.microsoft.com/office/drawing/2014/main" id="{734A5C51-7B64-61BB-E9B2-8520368C158D}"/>
              </a:ext>
            </a:extLst>
          </p:cNvPr>
          <p:cNvPicPr>
            <a:picLocks noChangeAspect="1"/>
          </p:cNvPicPr>
          <p:nvPr/>
        </p:nvPicPr>
        <p:blipFill>
          <a:blip r:embed="rId6"/>
          <a:stretch>
            <a:fillRect/>
          </a:stretch>
        </p:blipFill>
        <p:spPr>
          <a:xfrm>
            <a:off x="12124975" y="7766136"/>
            <a:ext cx="2505425" cy="35433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72145"/>
            <a:ext cx="9148167"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Lessons Learnt and Future Work</a:t>
            </a:r>
            <a:endParaRPr lang="en-US" sz="4450" dirty="0"/>
          </a:p>
        </p:txBody>
      </p:sp>
      <p:pic>
        <p:nvPicPr>
          <p:cNvPr id="3" name="Image 0" descr="preencoded.png"/>
          <p:cNvPicPr>
            <a:picLocks noChangeAspect="1"/>
          </p:cNvPicPr>
          <p:nvPr/>
        </p:nvPicPr>
        <p:blipFill>
          <a:blip r:embed="rId3"/>
          <a:stretch>
            <a:fillRect/>
          </a:stretch>
        </p:blipFill>
        <p:spPr>
          <a:xfrm>
            <a:off x="2978348" y="2134553"/>
            <a:ext cx="2152055" cy="1669852"/>
          </a:xfrm>
          <a:prstGeom prst="rect">
            <a:avLst/>
          </a:prstGeom>
        </p:spPr>
      </p:pic>
      <p:sp>
        <p:nvSpPr>
          <p:cNvPr id="4" name="Text 1"/>
          <p:cNvSpPr/>
          <p:nvPr/>
        </p:nvSpPr>
        <p:spPr>
          <a:xfrm>
            <a:off x="3994428" y="2959179"/>
            <a:ext cx="119896" cy="453509"/>
          </a:xfrm>
          <a:prstGeom prst="rect">
            <a:avLst/>
          </a:prstGeom>
          <a:noFill/>
          <a:ln/>
        </p:spPr>
        <p:txBody>
          <a:bodyPr wrap="none" lIns="0" tIns="0" rIns="0" bIns="0" rtlCol="0" anchor="t"/>
          <a:lstStyle/>
          <a:p>
            <a:pPr marL="0" indent="0" algn="ctr">
              <a:lnSpc>
                <a:spcPts val="3550"/>
              </a:lnSpc>
              <a:buNone/>
            </a:pPr>
            <a:r>
              <a:rPr lang="en-US" sz="2200" dirty="0">
                <a:solidFill>
                  <a:srgbClr val="E0D6DE"/>
                </a:solidFill>
                <a:latin typeface="Sora Medium" pitchFamily="34" charset="0"/>
                <a:ea typeface="Sora Medium" pitchFamily="34" charset="-122"/>
                <a:cs typeface="Sora Medium" pitchFamily="34" charset="-120"/>
              </a:rPr>
              <a:t>1</a:t>
            </a:r>
            <a:endParaRPr lang="en-US" sz="2200" dirty="0"/>
          </a:p>
        </p:txBody>
      </p:sp>
      <p:sp>
        <p:nvSpPr>
          <p:cNvPr id="5" name="Text 2"/>
          <p:cNvSpPr/>
          <p:nvPr/>
        </p:nvSpPr>
        <p:spPr>
          <a:xfrm>
            <a:off x="5357217" y="25428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Experience</a:t>
            </a:r>
            <a:endParaRPr lang="en-US" sz="2200" dirty="0"/>
          </a:p>
        </p:txBody>
      </p:sp>
      <p:sp>
        <p:nvSpPr>
          <p:cNvPr id="6" name="Text 3"/>
          <p:cNvSpPr/>
          <p:nvPr/>
        </p:nvSpPr>
        <p:spPr>
          <a:xfrm>
            <a:off x="5357217" y="3033236"/>
            <a:ext cx="613648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Gained experience in deep learning and feature extraction.</a:t>
            </a:r>
            <a:endParaRPr lang="en-US" sz="1750" dirty="0"/>
          </a:p>
        </p:txBody>
      </p:sp>
      <p:sp>
        <p:nvSpPr>
          <p:cNvPr id="7" name="Shape 4"/>
          <p:cNvSpPr/>
          <p:nvPr/>
        </p:nvSpPr>
        <p:spPr>
          <a:xfrm>
            <a:off x="5187077" y="3817501"/>
            <a:ext cx="8592860" cy="15240"/>
          </a:xfrm>
          <a:prstGeom prst="roundRect">
            <a:avLst>
              <a:gd name="adj" fmla="val 223256"/>
            </a:avLst>
          </a:prstGeom>
          <a:solidFill>
            <a:srgbClr val="3F3F44"/>
          </a:solidFill>
          <a:ln/>
        </p:spPr>
      </p:sp>
      <p:pic>
        <p:nvPicPr>
          <p:cNvPr id="8" name="Image 1" descr="preencoded.png"/>
          <p:cNvPicPr>
            <a:picLocks noChangeAspect="1"/>
          </p:cNvPicPr>
          <p:nvPr/>
        </p:nvPicPr>
        <p:blipFill>
          <a:blip r:embed="rId4"/>
          <a:stretch>
            <a:fillRect/>
          </a:stretch>
        </p:blipFill>
        <p:spPr>
          <a:xfrm>
            <a:off x="1902381" y="3861078"/>
            <a:ext cx="4304109" cy="1669852"/>
          </a:xfrm>
          <a:prstGeom prst="rect">
            <a:avLst/>
          </a:prstGeom>
        </p:spPr>
      </p:pic>
      <p:sp>
        <p:nvSpPr>
          <p:cNvPr id="9" name="Text 5"/>
          <p:cNvSpPr/>
          <p:nvPr/>
        </p:nvSpPr>
        <p:spPr>
          <a:xfrm>
            <a:off x="3966091" y="4469249"/>
            <a:ext cx="176570" cy="453509"/>
          </a:xfrm>
          <a:prstGeom prst="rect">
            <a:avLst/>
          </a:prstGeom>
          <a:noFill/>
          <a:ln/>
        </p:spPr>
        <p:txBody>
          <a:bodyPr wrap="none" lIns="0" tIns="0" rIns="0" bIns="0" rtlCol="0" anchor="t"/>
          <a:lstStyle/>
          <a:p>
            <a:pPr marL="0" indent="0" algn="ctr">
              <a:lnSpc>
                <a:spcPts val="3550"/>
              </a:lnSpc>
              <a:buNone/>
            </a:pPr>
            <a:r>
              <a:rPr lang="en-US" sz="2200" dirty="0">
                <a:solidFill>
                  <a:srgbClr val="E0D6DE"/>
                </a:solidFill>
                <a:latin typeface="Sora Medium" pitchFamily="34" charset="0"/>
                <a:ea typeface="Sora Medium" pitchFamily="34" charset="-122"/>
                <a:cs typeface="Sora Medium" pitchFamily="34" charset="-120"/>
              </a:rPr>
              <a:t>2</a:t>
            </a:r>
            <a:endParaRPr lang="en-US" sz="2200" dirty="0"/>
          </a:p>
        </p:txBody>
      </p:sp>
      <p:sp>
        <p:nvSpPr>
          <p:cNvPr id="10" name="Text 6"/>
          <p:cNvSpPr/>
          <p:nvPr/>
        </p:nvSpPr>
        <p:spPr>
          <a:xfrm>
            <a:off x="6433304" y="426934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Challenges</a:t>
            </a:r>
            <a:endParaRPr lang="en-US" sz="2200" dirty="0"/>
          </a:p>
        </p:txBody>
      </p:sp>
      <p:sp>
        <p:nvSpPr>
          <p:cNvPr id="11" name="Text 7"/>
          <p:cNvSpPr/>
          <p:nvPr/>
        </p:nvSpPr>
        <p:spPr>
          <a:xfrm>
            <a:off x="6433304" y="4759762"/>
            <a:ext cx="5457944"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Understood challenges of large-scale data handling.</a:t>
            </a:r>
            <a:endParaRPr lang="en-US" sz="1750" dirty="0"/>
          </a:p>
        </p:txBody>
      </p:sp>
      <p:sp>
        <p:nvSpPr>
          <p:cNvPr id="12" name="Shape 8"/>
          <p:cNvSpPr/>
          <p:nvPr/>
        </p:nvSpPr>
        <p:spPr>
          <a:xfrm>
            <a:off x="6263164" y="5544026"/>
            <a:ext cx="7516773" cy="15240"/>
          </a:xfrm>
          <a:prstGeom prst="roundRect">
            <a:avLst>
              <a:gd name="adj" fmla="val 223256"/>
            </a:avLst>
          </a:prstGeom>
          <a:solidFill>
            <a:srgbClr val="3F3F44"/>
          </a:solidFill>
          <a:ln/>
        </p:spPr>
      </p:sp>
      <p:pic>
        <p:nvPicPr>
          <p:cNvPr id="13" name="Image 2" descr="preencoded.png"/>
          <p:cNvPicPr>
            <a:picLocks noChangeAspect="1"/>
          </p:cNvPicPr>
          <p:nvPr/>
        </p:nvPicPr>
        <p:blipFill>
          <a:blip r:embed="rId5"/>
          <a:stretch>
            <a:fillRect/>
          </a:stretch>
        </p:blipFill>
        <p:spPr>
          <a:xfrm>
            <a:off x="826294" y="5587603"/>
            <a:ext cx="6456164" cy="1669852"/>
          </a:xfrm>
          <a:prstGeom prst="rect">
            <a:avLst/>
          </a:prstGeom>
        </p:spPr>
      </p:pic>
      <p:sp>
        <p:nvSpPr>
          <p:cNvPr id="14" name="Text 9"/>
          <p:cNvSpPr/>
          <p:nvPr/>
        </p:nvSpPr>
        <p:spPr>
          <a:xfrm>
            <a:off x="3966448" y="6195774"/>
            <a:ext cx="175736" cy="453509"/>
          </a:xfrm>
          <a:prstGeom prst="rect">
            <a:avLst/>
          </a:prstGeom>
          <a:noFill/>
          <a:ln/>
        </p:spPr>
        <p:txBody>
          <a:bodyPr wrap="none" lIns="0" tIns="0" rIns="0" bIns="0" rtlCol="0" anchor="t"/>
          <a:lstStyle/>
          <a:p>
            <a:pPr marL="0" indent="0" algn="ctr">
              <a:lnSpc>
                <a:spcPts val="3550"/>
              </a:lnSpc>
              <a:buNone/>
            </a:pPr>
            <a:r>
              <a:rPr lang="en-US" sz="2200" dirty="0">
                <a:solidFill>
                  <a:srgbClr val="E0D6DE"/>
                </a:solidFill>
                <a:latin typeface="Sora Medium" pitchFamily="34" charset="0"/>
                <a:ea typeface="Sora Medium" pitchFamily="34" charset="-122"/>
                <a:cs typeface="Sora Medium" pitchFamily="34" charset="-120"/>
              </a:rPr>
              <a:t>3</a:t>
            </a:r>
            <a:endParaRPr lang="en-US" sz="2200" dirty="0"/>
          </a:p>
        </p:txBody>
      </p:sp>
      <p:sp>
        <p:nvSpPr>
          <p:cNvPr id="15" name="Text 10"/>
          <p:cNvSpPr/>
          <p:nvPr/>
        </p:nvSpPr>
        <p:spPr>
          <a:xfrm>
            <a:off x="7509272" y="58144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Importance</a:t>
            </a:r>
            <a:endParaRPr lang="en-US" sz="2200" dirty="0"/>
          </a:p>
        </p:txBody>
      </p:sp>
      <p:sp>
        <p:nvSpPr>
          <p:cNvPr id="16" name="Text 11"/>
          <p:cNvSpPr/>
          <p:nvPr/>
        </p:nvSpPr>
        <p:spPr>
          <a:xfrm>
            <a:off x="7509272" y="6304836"/>
            <a:ext cx="6100524"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Choosing the right similarity measure for better recommendations.</a:t>
            </a:r>
            <a:endParaRPr lang="en-US" sz="1750" dirty="0"/>
          </a:p>
        </p:txBody>
      </p:sp>
      <p:pic>
        <p:nvPicPr>
          <p:cNvPr id="18" name="Picture 17">
            <a:extLst>
              <a:ext uri="{FF2B5EF4-FFF2-40B4-BE49-F238E27FC236}">
                <a16:creationId xmlns:a16="http://schemas.microsoft.com/office/drawing/2014/main" id="{BE168211-A6A4-22EA-0B75-47CC85652130}"/>
              </a:ext>
            </a:extLst>
          </p:cNvPr>
          <p:cNvPicPr>
            <a:picLocks noChangeAspect="1"/>
          </p:cNvPicPr>
          <p:nvPr/>
        </p:nvPicPr>
        <p:blipFill>
          <a:blip r:embed="rId6"/>
          <a:stretch>
            <a:fillRect/>
          </a:stretch>
        </p:blipFill>
        <p:spPr>
          <a:xfrm>
            <a:off x="12042047" y="6941447"/>
            <a:ext cx="2505425" cy="120984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82955" y="616625"/>
            <a:ext cx="9531310" cy="699135"/>
          </a:xfrm>
          <a:prstGeom prst="rect">
            <a:avLst/>
          </a:prstGeom>
          <a:noFill/>
          <a:ln/>
        </p:spPr>
        <p:txBody>
          <a:bodyPr wrap="none" lIns="0" tIns="0" rIns="0" bIns="0" rtlCol="0" anchor="t"/>
          <a:lstStyle/>
          <a:p>
            <a:pPr marL="0" indent="0">
              <a:lnSpc>
                <a:spcPts val="5500"/>
              </a:lnSpc>
              <a:buNone/>
            </a:pPr>
            <a:r>
              <a:rPr lang="en-US" sz="4400" dirty="0">
                <a:solidFill>
                  <a:srgbClr val="97B8FF"/>
                </a:solidFill>
                <a:latin typeface="Sora Medium" pitchFamily="34" charset="0"/>
                <a:ea typeface="Sora Medium" pitchFamily="34" charset="-122"/>
                <a:cs typeface="Sora Medium" pitchFamily="34" charset="-120"/>
              </a:rPr>
              <a:t>Conclusion and Future Directions</a:t>
            </a:r>
            <a:endParaRPr lang="en-US" sz="4400" dirty="0"/>
          </a:p>
        </p:txBody>
      </p:sp>
      <p:sp>
        <p:nvSpPr>
          <p:cNvPr id="3" name="Shape 1"/>
          <p:cNvSpPr/>
          <p:nvPr/>
        </p:nvSpPr>
        <p:spPr>
          <a:xfrm>
            <a:off x="782955" y="1763197"/>
            <a:ext cx="1633061" cy="1289090"/>
          </a:xfrm>
          <a:prstGeom prst="roundRect">
            <a:avLst>
              <a:gd name="adj" fmla="val 2603"/>
            </a:avLst>
          </a:prstGeom>
          <a:solidFill>
            <a:srgbClr val="26262B"/>
          </a:solidFill>
          <a:ln/>
        </p:spPr>
      </p:sp>
      <p:sp>
        <p:nvSpPr>
          <p:cNvPr id="4" name="Text 2"/>
          <p:cNvSpPr/>
          <p:nvPr/>
        </p:nvSpPr>
        <p:spPr>
          <a:xfrm>
            <a:off x="1006673" y="2183963"/>
            <a:ext cx="118348" cy="447437"/>
          </a:xfrm>
          <a:prstGeom prst="rect">
            <a:avLst/>
          </a:prstGeom>
          <a:noFill/>
          <a:ln/>
        </p:spPr>
        <p:txBody>
          <a:bodyPr wrap="none" lIns="0" tIns="0" rIns="0" bIns="0" rtlCol="0" anchor="t"/>
          <a:lstStyle/>
          <a:p>
            <a:pPr marL="0" indent="0" algn="ctr">
              <a:lnSpc>
                <a:spcPts val="3500"/>
              </a:lnSpc>
              <a:buNone/>
            </a:pPr>
            <a:r>
              <a:rPr lang="en-US" sz="2200" dirty="0">
                <a:solidFill>
                  <a:srgbClr val="E0D6DE"/>
                </a:solidFill>
                <a:latin typeface="Sora Medium" pitchFamily="34" charset="0"/>
                <a:ea typeface="Sora Medium" pitchFamily="34" charset="-122"/>
                <a:cs typeface="Sora Medium" pitchFamily="34" charset="-120"/>
              </a:rPr>
              <a:t>1</a:t>
            </a:r>
            <a:endParaRPr lang="en-US" sz="2200" dirty="0"/>
          </a:p>
        </p:txBody>
      </p:sp>
      <p:sp>
        <p:nvSpPr>
          <p:cNvPr id="5" name="Text 3"/>
          <p:cNvSpPr/>
          <p:nvPr/>
        </p:nvSpPr>
        <p:spPr>
          <a:xfrm>
            <a:off x="2639735" y="1986915"/>
            <a:ext cx="2796421" cy="349568"/>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Conclusion</a:t>
            </a:r>
            <a:endParaRPr lang="en-US" sz="2200" dirty="0"/>
          </a:p>
        </p:txBody>
      </p:sp>
      <p:sp>
        <p:nvSpPr>
          <p:cNvPr id="6" name="Text 4"/>
          <p:cNvSpPr/>
          <p:nvPr/>
        </p:nvSpPr>
        <p:spPr>
          <a:xfrm>
            <a:off x="2639735" y="2470666"/>
            <a:ext cx="5789533" cy="357902"/>
          </a:xfrm>
          <a:prstGeom prst="rect">
            <a:avLst/>
          </a:prstGeom>
          <a:noFill/>
          <a:ln/>
        </p:spPr>
        <p:txBody>
          <a:bodyPr wrap="none" lIns="0" tIns="0" rIns="0" bIns="0" rtlCol="0" anchor="t"/>
          <a:lstStyle/>
          <a:p>
            <a:pPr marL="0" indent="0" algn="l">
              <a:lnSpc>
                <a:spcPts val="2800"/>
              </a:lnSpc>
              <a:buNone/>
            </a:pPr>
            <a:r>
              <a:rPr lang="en-US" sz="1750" dirty="0">
                <a:solidFill>
                  <a:srgbClr val="E0D6DE"/>
                </a:solidFill>
                <a:latin typeface="Noto Sans TC" pitchFamily="34" charset="0"/>
                <a:ea typeface="Noto Sans TC" pitchFamily="34" charset="-122"/>
                <a:cs typeface="Noto Sans TC" pitchFamily="34" charset="-120"/>
              </a:rPr>
              <a:t>Successfully built a functional recommendation system.</a:t>
            </a:r>
            <a:endParaRPr lang="en-US" sz="1750" dirty="0"/>
          </a:p>
        </p:txBody>
      </p:sp>
      <p:sp>
        <p:nvSpPr>
          <p:cNvPr id="7" name="Shape 5"/>
          <p:cNvSpPr/>
          <p:nvPr/>
        </p:nvSpPr>
        <p:spPr>
          <a:xfrm>
            <a:off x="2527816" y="3037046"/>
            <a:ext cx="11207829" cy="15240"/>
          </a:xfrm>
          <a:prstGeom prst="roundRect">
            <a:avLst>
              <a:gd name="adj" fmla="val 220198"/>
            </a:avLst>
          </a:prstGeom>
          <a:solidFill>
            <a:srgbClr val="3F3F44"/>
          </a:solidFill>
          <a:ln/>
        </p:spPr>
      </p:sp>
      <p:sp>
        <p:nvSpPr>
          <p:cNvPr id="8" name="Shape 6"/>
          <p:cNvSpPr/>
          <p:nvPr/>
        </p:nvSpPr>
        <p:spPr>
          <a:xfrm>
            <a:off x="782955" y="3164086"/>
            <a:ext cx="3266123" cy="1289090"/>
          </a:xfrm>
          <a:prstGeom prst="roundRect">
            <a:avLst>
              <a:gd name="adj" fmla="val 2603"/>
            </a:avLst>
          </a:prstGeom>
          <a:solidFill>
            <a:srgbClr val="26262B"/>
          </a:solidFill>
          <a:ln/>
        </p:spPr>
      </p:sp>
      <p:sp>
        <p:nvSpPr>
          <p:cNvPr id="9" name="Text 7"/>
          <p:cNvSpPr/>
          <p:nvPr/>
        </p:nvSpPr>
        <p:spPr>
          <a:xfrm>
            <a:off x="1006673" y="3584853"/>
            <a:ext cx="174188" cy="447437"/>
          </a:xfrm>
          <a:prstGeom prst="rect">
            <a:avLst/>
          </a:prstGeom>
          <a:noFill/>
          <a:ln/>
        </p:spPr>
        <p:txBody>
          <a:bodyPr wrap="none" lIns="0" tIns="0" rIns="0" bIns="0" rtlCol="0" anchor="t"/>
          <a:lstStyle/>
          <a:p>
            <a:pPr marL="0" indent="0" algn="ctr">
              <a:lnSpc>
                <a:spcPts val="3500"/>
              </a:lnSpc>
              <a:buNone/>
            </a:pPr>
            <a:r>
              <a:rPr lang="en-US" sz="2200" dirty="0">
                <a:solidFill>
                  <a:srgbClr val="E0D6DE"/>
                </a:solidFill>
                <a:latin typeface="Sora Medium" pitchFamily="34" charset="0"/>
                <a:ea typeface="Sora Medium" pitchFamily="34" charset="-122"/>
                <a:cs typeface="Sora Medium" pitchFamily="34" charset="-120"/>
              </a:rPr>
              <a:t>2</a:t>
            </a:r>
            <a:endParaRPr lang="en-US" sz="2200" dirty="0"/>
          </a:p>
        </p:txBody>
      </p:sp>
      <p:sp>
        <p:nvSpPr>
          <p:cNvPr id="10" name="Text 8"/>
          <p:cNvSpPr/>
          <p:nvPr/>
        </p:nvSpPr>
        <p:spPr>
          <a:xfrm>
            <a:off x="4272796" y="3387804"/>
            <a:ext cx="2796421" cy="349568"/>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Future Work</a:t>
            </a:r>
            <a:endParaRPr lang="en-US" sz="2200" dirty="0"/>
          </a:p>
        </p:txBody>
      </p:sp>
      <p:sp>
        <p:nvSpPr>
          <p:cNvPr id="11" name="Text 9"/>
          <p:cNvSpPr/>
          <p:nvPr/>
        </p:nvSpPr>
        <p:spPr>
          <a:xfrm>
            <a:off x="4272796" y="3871555"/>
            <a:ext cx="3690104" cy="357902"/>
          </a:xfrm>
          <a:prstGeom prst="rect">
            <a:avLst/>
          </a:prstGeom>
          <a:noFill/>
          <a:ln/>
        </p:spPr>
        <p:txBody>
          <a:bodyPr wrap="none" lIns="0" tIns="0" rIns="0" bIns="0" rtlCol="0" anchor="t"/>
          <a:lstStyle/>
          <a:p>
            <a:pPr marL="0" indent="0" algn="l">
              <a:lnSpc>
                <a:spcPts val="2800"/>
              </a:lnSpc>
              <a:buNone/>
            </a:pPr>
            <a:r>
              <a:rPr lang="en-US" sz="1750" dirty="0">
                <a:solidFill>
                  <a:srgbClr val="E0D6DE"/>
                </a:solidFill>
                <a:latin typeface="Noto Sans TC" pitchFamily="34" charset="0"/>
                <a:ea typeface="Noto Sans TC" pitchFamily="34" charset="-122"/>
                <a:cs typeface="Noto Sans TC" pitchFamily="34" charset="-120"/>
              </a:rPr>
              <a:t>Extend to include all the given images.</a:t>
            </a:r>
            <a:endParaRPr lang="en-US" sz="1750" dirty="0"/>
          </a:p>
        </p:txBody>
      </p:sp>
      <p:sp>
        <p:nvSpPr>
          <p:cNvPr id="12" name="Shape 10"/>
          <p:cNvSpPr/>
          <p:nvPr/>
        </p:nvSpPr>
        <p:spPr>
          <a:xfrm>
            <a:off x="4160877" y="4437936"/>
            <a:ext cx="9574768" cy="15240"/>
          </a:xfrm>
          <a:prstGeom prst="roundRect">
            <a:avLst>
              <a:gd name="adj" fmla="val 220198"/>
            </a:avLst>
          </a:prstGeom>
          <a:solidFill>
            <a:srgbClr val="3F3F44"/>
          </a:solidFill>
          <a:ln/>
        </p:spPr>
      </p:sp>
      <p:sp>
        <p:nvSpPr>
          <p:cNvPr id="13" name="Shape 11"/>
          <p:cNvSpPr/>
          <p:nvPr/>
        </p:nvSpPr>
        <p:spPr>
          <a:xfrm>
            <a:off x="782955" y="4564975"/>
            <a:ext cx="4899184" cy="1289090"/>
          </a:xfrm>
          <a:prstGeom prst="roundRect">
            <a:avLst>
              <a:gd name="adj" fmla="val 2603"/>
            </a:avLst>
          </a:prstGeom>
          <a:solidFill>
            <a:srgbClr val="26262B"/>
          </a:solidFill>
          <a:ln/>
        </p:spPr>
      </p:sp>
      <p:sp>
        <p:nvSpPr>
          <p:cNvPr id="14" name="Text 12"/>
          <p:cNvSpPr/>
          <p:nvPr/>
        </p:nvSpPr>
        <p:spPr>
          <a:xfrm>
            <a:off x="1006673" y="4985742"/>
            <a:ext cx="173355" cy="447437"/>
          </a:xfrm>
          <a:prstGeom prst="rect">
            <a:avLst/>
          </a:prstGeom>
          <a:noFill/>
          <a:ln/>
        </p:spPr>
        <p:txBody>
          <a:bodyPr wrap="none" lIns="0" tIns="0" rIns="0" bIns="0" rtlCol="0" anchor="t"/>
          <a:lstStyle/>
          <a:p>
            <a:pPr marL="0" indent="0" algn="ctr">
              <a:lnSpc>
                <a:spcPts val="3500"/>
              </a:lnSpc>
              <a:buNone/>
            </a:pPr>
            <a:r>
              <a:rPr lang="en-US" sz="2200" dirty="0">
                <a:solidFill>
                  <a:srgbClr val="E0D6DE"/>
                </a:solidFill>
                <a:latin typeface="Sora Medium" pitchFamily="34" charset="0"/>
                <a:ea typeface="Sora Medium" pitchFamily="34" charset="-122"/>
                <a:cs typeface="Sora Medium" pitchFamily="34" charset="-120"/>
              </a:rPr>
              <a:t>3</a:t>
            </a:r>
            <a:endParaRPr lang="en-US" sz="2200" dirty="0"/>
          </a:p>
        </p:txBody>
      </p:sp>
      <p:sp>
        <p:nvSpPr>
          <p:cNvPr id="15" name="Text 13"/>
          <p:cNvSpPr/>
          <p:nvPr/>
        </p:nvSpPr>
        <p:spPr>
          <a:xfrm>
            <a:off x="5905857" y="4788694"/>
            <a:ext cx="2796421" cy="349568"/>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Future Work</a:t>
            </a:r>
            <a:endParaRPr lang="en-US" sz="2200" dirty="0"/>
          </a:p>
        </p:txBody>
      </p:sp>
      <p:sp>
        <p:nvSpPr>
          <p:cNvPr id="16" name="Text 14"/>
          <p:cNvSpPr/>
          <p:nvPr/>
        </p:nvSpPr>
        <p:spPr>
          <a:xfrm>
            <a:off x="5905857" y="5272445"/>
            <a:ext cx="6942892" cy="357902"/>
          </a:xfrm>
          <a:prstGeom prst="rect">
            <a:avLst/>
          </a:prstGeom>
          <a:noFill/>
          <a:ln/>
        </p:spPr>
        <p:txBody>
          <a:bodyPr wrap="none" lIns="0" tIns="0" rIns="0" bIns="0" rtlCol="0" anchor="t"/>
          <a:lstStyle/>
          <a:p>
            <a:pPr marL="0" indent="0" algn="l">
              <a:lnSpc>
                <a:spcPts val="2800"/>
              </a:lnSpc>
              <a:buNone/>
            </a:pPr>
            <a:r>
              <a:rPr lang="en-US" sz="1750" dirty="0">
                <a:solidFill>
                  <a:srgbClr val="E0D6DE"/>
                </a:solidFill>
                <a:latin typeface="Noto Sans TC" pitchFamily="34" charset="0"/>
                <a:ea typeface="Noto Sans TC" pitchFamily="34" charset="-122"/>
                <a:cs typeface="Noto Sans TC" pitchFamily="34" charset="-120"/>
              </a:rPr>
              <a:t>Explore additional deep learning models or fine-tuning techniques.</a:t>
            </a:r>
            <a:endParaRPr lang="en-US" sz="1750" dirty="0"/>
          </a:p>
        </p:txBody>
      </p:sp>
      <p:sp>
        <p:nvSpPr>
          <p:cNvPr id="17" name="Shape 15"/>
          <p:cNvSpPr/>
          <p:nvPr/>
        </p:nvSpPr>
        <p:spPr>
          <a:xfrm>
            <a:off x="5793938" y="5838825"/>
            <a:ext cx="7941707" cy="15240"/>
          </a:xfrm>
          <a:prstGeom prst="roundRect">
            <a:avLst>
              <a:gd name="adj" fmla="val 220198"/>
            </a:avLst>
          </a:prstGeom>
          <a:solidFill>
            <a:srgbClr val="3F3F44"/>
          </a:solidFill>
          <a:ln/>
        </p:spPr>
      </p:sp>
      <p:sp>
        <p:nvSpPr>
          <p:cNvPr id="18" name="Shape 16"/>
          <p:cNvSpPr/>
          <p:nvPr/>
        </p:nvSpPr>
        <p:spPr>
          <a:xfrm>
            <a:off x="782955" y="5965865"/>
            <a:ext cx="6532245" cy="1646992"/>
          </a:xfrm>
          <a:prstGeom prst="roundRect">
            <a:avLst>
              <a:gd name="adj" fmla="val 2038"/>
            </a:avLst>
          </a:prstGeom>
          <a:solidFill>
            <a:srgbClr val="26262B"/>
          </a:solidFill>
          <a:ln/>
        </p:spPr>
      </p:sp>
      <p:sp>
        <p:nvSpPr>
          <p:cNvPr id="19" name="Text 17"/>
          <p:cNvSpPr/>
          <p:nvPr/>
        </p:nvSpPr>
        <p:spPr>
          <a:xfrm>
            <a:off x="1006673" y="6565583"/>
            <a:ext cx="182285" cy="447437"/>
          </a:xfrm>
          <a:prstGeom prst="rect">
            <a:avLst/>
          </a:prstGeom>
          <a:noFill/>
          <a:ln/>
        </p:spPr>
        <p:txBody>
          <a:bodyPr wrap="none" lIns="0" tIns="0" rIns="0" bIns="0" rtlCol="0" anchor="t"/>
          <a:lstStyle/>
          <a:p>
            <a:pPr marL="0" indent="0" algn="ctr">
              <a:lnSpc>
                <a:spcPts val="3500"/>
              </a:lnSpc>
              <a:buNone/>
            </a:pPr>
            <a:r>
              <a:rPr lang="en-US" sz="2200" dirty="0">
                <a:solidFill>
                  <a:srgbClr val="E0D6DE"/>
                </a:solidFill>
                <a:latin typeface="Sora Medium" pitchFamily="34" charset="0"/>
                <a:ea typeface="Sora Medium" pitchFamily="34" charset="-122"/>
                <a:cs typeface="Sora Medium" pitchFamily="34" charset="-120"/>
              </a:rPr>
              <a:t>4</a:t>
            </a:r>
            <a:endParaRPr lang="en-US" sz="2200" dirty="0"/>
          </a:p>
        </p:txBody>
      </p:sp>
      <p:sp>
        <p:nvSpPr>
          <p:cNvPr id="20" name="Text 18"/>
          <p:cNvSpPr/>
          <p:nvPr/>
        </p:nvSpPr>
        <p:spPr>
          <a:xfrm>
            <a:off x="7538918" y="6189583"/>
            <a:ext cx="2796421" cy="349568"/>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Future Work</a:t>
            </a:r>
            <a:endParaRPr lang="en-US" sz="2200" dirty="0"/>
          </a:p>
        </p:txBody>
      </p:sp>
      <p:sp>
        <p:nvSpPr>
          <p:cNvPr id="21" name="Text 19"/>
          <p:cNvSpPr/>
          <p:nvPr/>
        </p:nvSpPr>
        <p:spPr>
          <a:xfrm>
            <a:off x="7538918" y="6673334"/>
            <a:ext cx="6084808" cy="715804"/>
          </a:xfrm>
          <a:prstGeom prst="rect">
            <a:avLst/>
          </a:prstGeom>
          <a:noFill/>
          <a:ln/>
        </p:spPr>
        <p:txBody>
          <a:bodyPr wrap="square" lIns="0" tIns="0" rIns="0" bIns="0" rtlCol="0" anchor="t"/>
          <a:lstStyle/>
          <a:p>
            <a:pPr marL="0" indent="0" algn="l">
              <a:lnSpc>
                <a:spcPts val="2800"/>
              </a:lnSpc>
              <a:buNone/>
            </a:pPr>
            <a:r>
              <a:rPr lang="en-US" sz="1750" dirty="0">
                <a:solidFill>
                  <a:srgbClr val="E0D6DE"/>
                </a:solidFill>
                <a:latin typeface="Noto Sans TC" pitchFamily="34" charset="0"/>
                <a:ea typeface="Noto Sans TC" pitchFamily="34" charset="-122"/>
                <a:cs typeface="Noto Sans TC" pitchFamily="34" charset="-120"/>
              </a:rPr>
              <a:t>Improve user experience with a web-based interface for recommendations.</a:t>
            </a:r>
            <a:endParaRPr lang="en-US" sz="1750" dirty="0"/>
          </a:p>
        </p:txBody>
      </p:sp>
      <p:pic>
        <p:nvPicPr>
          <p:cNvPr id="23" name="Picture 22">
            <a:extLst>
              <a:ext uri="{FF2B5EF4-FFF2-40B4-BE49-F238E27FC236}">
                <a16:creationId xmlns:a16="http://schemas.microsoft.com/office/drawing/2014/main" id="{9179B62A-F3D5-A65B-DC98-6AA6C21D4277}"/>
              </a:ext>
            </a:extLst>
          </p:cNvPr>
          <p:cNvPicPr>
            <a:picLocks noChangeAspect="1"/>
          </p:cNvPicPr>
          <p:nvPr/>
        </p:nvPicPr>
        <p:blipFill>
          <a:blip r:embed="rId3"/>
          <a:stretch>
            <a:fillRect/>
          </a:stretch>
        </p:blipFill>
        <p:spPr>
          <a:xfrm>
            <a:off x="12124380" y="7124957"/>
            <a:ext cx="2505425" cy="100328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B83E8-57CC-DCD0-A047-ED0C9E6D59B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99E63E9-C534-ACFC-B7A0-78CB8305D946}"/>
              </a:ext>
            </a:extLst>
          </p:cNvPr>
          <p:cNvSpPr/>
          <p:nvPr/>
        </p:nvSpPr>
        <p:spPr>
          <a:xfrm>
            <a:off x="793790" y="2052399"/>
            <a:ext cx="6570107" cy="708779"/>
          </a:xfrm>
          <a:prstGeom prst="rect">
            <a:avLst/>
          </a:prstGeom>
          <a:noFill/>
          <a:ln/>
        </p:spPr>
        <p:txBody>
          <a:bodyPr wrap="none" lIns="0" tIns="0" rIns="0" bIns="0" rtlCol="0" anchor="t"/>
          <a:lstStyle/>
          <a:p>
            <a:pPr marL="0" indent="0">
              <a:lnSpc>
                <a:spcPts val="5550"/>
              </a:lnSpc>
              <a:buNone/>
            </a:pPr>
            <a:endParaRPr lang="en-US" sz="4450" dirty="0"/>
          </a:p>
        </p:txBody>
      </p:sp>
      <p:sp>
        <p:nvSpPr>
          <p:cNvPr id="5" name="Text 3">
            <a:extLst>
              <a:ext uri="{FF2B5EF4-FFF2-40B4-BE49-F238E27FC236}">
                <a16:creationId xmlns:a16="http://schemas.microsoft.com/office/drawing/2014/main" id="{4094FA4E-5419-9C36-C361-7C87AD55D016}"/>
              </a:ext>
            </a:extLst>
          </p:cNvPr>
          <p:cNvSpPr/>
          <p:nvPr/>
        </p:nvSpPr>
        <p:spPr>
          <a:xfrm>
            <a:off x="793790" y="4476274"/>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7" name="Text 5">
            <a:extLst>
              <a:ext uri="{FF2B5EF4-FFF2-40B4-BE49-F238E27FC236}">
                <a16:creationId xmlns:a16="http://schemas.microsoft.com/office/drawing/2014/main" id="{7779645A-FE9C-177C-C1E3-C7B23E1E56B9}"/>
              </a:ext>
            </a:extLst>
          </p:cNvPr>
          <p:cNvSpPr/>
          <p:nvPr/>
        </p:nvSpPr>
        <p:spPr>
          <a:xfrm>
            <a:off x="793790" y="5610225"/>
            <a:ext cx="6244709"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15" name="Picture 14">
            <a:extLst>
              <a:ext uri="{FF2B5EF4-FFF2-40B4-BE49-F238E27FC236}">
                <a16:creationId xmlns:a16="http://schemas.microsoft.com/office/drawing/2014/main" id="{4877C75E-8B75-81BA-C77D-4A63124FBC01}"/>
              </a:ext>
            </a:extLst>
          </p:cNvPr>
          <p:cNvPicPr>
            <a:picLocks noChangeAspect="1"/>
          </p:cNvPicPr>
          <p:nvPr/>
        </p:nvPicPr>
        <p:blipFill>
          <a:blip r:embed="rId3"/>
          <a:stretch>
            <a:fillRect/>
          </a:stretch>
        </p:blipFill>
        <p:spPr>
          <a:xfrm>
            <a:off x="12042046" y="6931172"/>
            <a:ext cx="2505425" cy="1209844"/>
          </a:xfrm>
          <a:prstGeom prst="rect">
            <a:avLst/>
          </a:prstGeom>
        </p:spPr>
      </p:pic>
      <p:pic>
        <p:nvPicPr>
          <p:cNvPr id="16" name="Picture 15">
            <a:extLst>
              <a:ext uri="{FF2B5EF4-FFF2-40B4-BE49-F238E27FC236}">
                <a16:creationId xmlns:a16="http://schemas.microsoft.com/office/drawing/2014/main" id="{A4C79B4D-9F05-BAD0-895B-3B6FBF1A01D2}"/>
              </a:ext>
            </a:extLst>
          </p:cNvPr>
          <p:cNvPicPr>
            <a:picLocks noChangeAspect="1"/>
          </p:cNvPicPr>
          <p:nvPr/>
        </p:nvPicPr>
        <p:blipFill>
          <a:blip r:embed="rId4"/>
          <a:stretch>
            <a:fillRect/>
          </a:stretch>
        </p:blipFill>
        <p:spPr>
          <a:xfrm>
            <a:off x="0" y="262694"/>
            <a:ext cx="14591248" cy="7704212"/>
          </a:xfrm>
          <a:prstGeom prst="rect">
            <a:avLst/>
          </a:prstGeom>
        </p:spPr>
      </p:pic>
    </p:spTree>
    <p:extLst>
      <p:ext uri="{BB962C8B-B14F-4D97-AF65-F5344CB8AC3E}">
        <p14:creationId xmlns:p14="http://schemas.microsoft.com/office/powerpoint/2010/main" val="591526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280190" y="1974294"/>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Building a Fashion Recommendation System with Deep Learning</a:t>
            </a:r>
            <a:endParaRPr lang="en-US" sz="4450" dirty="0"/>
          </a:p>
        </p:txBody>
      </p:sp>
      <p:sp>
        <p:nvSpPr>
          <p:cNvPr id="4" name="Text 1"/>
          <p:cNvSpPr/>
          <p:nvPr/>
        </p:nvSpPr>
        <p:spPr>
          <a:xfrm>
            <a:off x="6280190" y="4440793"/>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This presentation details the development of a fashion recommendation system using deep learning models for feature extraction and cosine similarity for product matching. We'll explore the dataset, methodology, implementation, and results, highlighting the challenges and lessons learned during the project.</a:t>
            </a:r>
            <a:endParaRPr lang="en-US" sz="1750" dirty="0"/>
          </a:p>
        </p:txBody>
      </p:sp>
      <p:pic>
        <p:nvPicPr>
          <p:cNvPr id="8" name="Picture 7">
            <a:extLst>
              <a:ext uri="{FF2B5EF4-FFF2-40B4-BE49-F238E27FC236}">
                <a16:creationId xmlns:a16="http://schemas.microsoft.com/office/drawing/2014/main" id="{5B921224-4577-D052-4568-5F9FA55283F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18499" y="305483"/>
            <a:ext cx="5578867" cy="7590295"/>
          </a:xfrm>
          <a:prstGeom prst="rect">
            <a:avLst/>
          </a:prstGeom>
        </p:spPr>
      </p:pic>
      <p:pic>
        <p:nvPicPr>
          <p:cNvPr id="15" name="Picture 14">
            <a:extLst>
              <a:ext uri="{FF2B5EF4-FFF2-40B4-BE49-F238E27FC236}">
                <a16:creationId xmlns:a16="http://schemas.microsoft.com/office/drawing/2014/main" id="{02508927-F98F-A04D-F71D-3364EFA48343}"/>
              </a:ext>
            </a:extLst>
          </p:cNvPr>
          <p:cNvPicPr>
            <a:picLocks noChangeAspect="1"/>
          </p:cNvPicPr>
          <p:nvPr/>
        </p:nvPicPr>
        <p:blipFill>
          <a:blip r:embed="rId5"/>
          <a:stretch>
            <a:fillRect/>
          </a:stretch>
        </p:blipFill>
        <p:spPr>
          <a:xfrm>
            <a:off x="12124975" y="7019756"/>
            <a:ext cx="2505425" cy="120984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58509"/>
            <a:ext cx="9807059"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Project Objective and Importance</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Objective</a:t>
            </a:r>
            <a:endParaRPr lang="en-US" sz="2200" dirty="0"/>
          </a:p>
        </p:txBody>
      </p:sp>
      <p:sp>
        <p:nvSpPr>
          <p:cNvPr id="4" name="Text 2"/>
          <p:cNvSpPr/>
          <p:nvPr/>
        </p:nvSpPr>
        <p:spPr>
          <a:xfrm>
            <a:off x="793790" y="4215408"/>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To build a recommendation system for a fashion product dataset using deep learning models.</a:t>
            </a:r>
            <a:endParaRPr lang="en-US" sz="1750" dirty="0"/>
          </a:p>
        </p:txBody>
      </p:sp>
      <p:sp>
        <p:nvSpPr>
          <p:cNvPr id="5" name="Text 3"/>
          <p:cNvSpPr/>
          <p:nvPr/>
        </p:nvSpPr>
        <p:spPr>
          <a:xfrm>
            <a:off x="7599521"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Importance</a:t>
            </a:r>
            <a:endParaRPr lang="en-US" sz="2200" dirty="0"/>
          </a:p>
        </p:txBody>
      </p:sp>
      <p:sp>
        <p:nvSpPr>
          <p:cNvPr id="6" name="Text 4"/>
          <p:cNvSpPr/>
          <p:nvPr/>
        </p:nvSpPr>
        <p:spPr>
          <a:xfrm>
            <a:off x="7599521" y="4215408"/>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Recommendation systems are widely used in e-commerce platforms to enhance user experience and drive sales by suggesting relevant products based on individual preferences.</a:t>
            </a:r>
            <a:endParaRPr lang="en-US" sz="1750" dirty="0"/>
          </a:p>
        </p:txBody>
      </p:sp>
      <p:pic>
        <p:nvPicPr>
          <p:cNvPr id="8" name="Picture 7">
            <a:extLst>
              <a:ext uri="{FF2B5EF4-FFF2-40B4-BE49-F238E27FC236}">
                <a16:creationId xmlns:a16="http://schemas.microsoft.com/office/drawing/2014/main" id="{5CDBDDA1-3F2D-22A2-244A-D6B187BBB915}"/>
              </a:ext>
            </a:extLst>
          </p:cNvPr>
          <p:cNvPicPr>
            <a:picLocks noChangeAspect="1"/>
          </p:cNvPicPr>
          <p:nvPr/>
        </p:nvPicPr>
        <p:blipFill>
          <a:blip r:embed="rId3"/>
          <a:stretch>
            <a:fillRect/>
          </a:stretch>
        </p:blipFill>
        <p:spPr>
          <a:xfrm>
            <a:off x="12059975" y="6910624"/>
            <a:ext cx="2505425" cy="120984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15686" y="708661"/>
            <a:ext cx="4633731" cy="6950596"/>
          </a:xfrm>
          <a:prstGeom prst="rect">
            <a:avLst/>
          </a:prstGeom>
        </p:spPr>
      </p:pic>
      <p:sp>
        <p:nvSpPr>
          <p:cNvPr id="3" name="Text 0"/>
          <p:cNvSpPr/>
          <p:nvPr/>
        </p:nvSpPr>
        <p:spPr>
          <a:xfrm>
            <a:off x="6280190" y="1288256"/>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Problem Statement and Challenges</a:t>
            </a:r>
            <a:endParaRPr lang="en-US" sz="4450" dirty="0"/>
          </a:p>
        </p:txBody>
      </p:sp>
      <p:sp>
        <p:nvSpPr>
          <p:cNvPr id="4" name="Shape 1"/>
          <p:cNvSpPr/>
          <p:nvPr/>
        </p:nvSpPr>
        <p:spPr>
          <a:xfrm>
            <a:off x="6280190" y="3301127"/>
            <a:ext cx="510302" cy="510302"/>
          </a:xfrm>
          <a:prstGeom prst="roundRect">
            <a:avLst>
              <a:gd name="adj" fmla="val 6667"/>
            </a:avLst>
          </a:prstGeom>
          <a:solidFill>
            <a:srgbClr val="26262B"/>
          </a:solidFill>
          <a:ln/>
        </p:spPr>
      </p:sp>
      <p:sp>
        <p:nvSpPr>
          <p:cNvPr id="5" name="Text 2"/>
          <p:cNvSpPr/>
          <p:nvPr/>
        </p:nvSpPr>
        <p:spPr>
          <a:xfrm>
            <a:off x="6463308" y="3386138"/>
            <a:ext cx="143947"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1</a:t>
            </a:r>
            <a:endParaRPr lang="en-US" sz="2650" dirty="0"/>
          </a:p>
        </p:txBody>
      </p:sp>
      <p:sp>
        <p:nvSpPr>
          <p:cNvPr id="6" name="Text 3"/>
          <p:cNvSpPr/>
          <p:nvPr/>
        </p:nvSpPr>
        <p:spPr>
          <a:xfrm>
            <a:off x="7017306" y="330112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Problem</a:t>
            </a:r>
            <a:endParaRPr lang="en-US" sz="2200" dirty="0"/>
          </a:p>
        </p:txBody>
      </p:sp>
      <p:sp>
        <p:nvSpPr>
          <p:cNvPr id="7" name="Text 4"/>
          <p:cNvSpPr/>
          <p:nvPr/>
        </p:nvSpPr>
        <p:spPr>
          <a:xfrm>
            <a:off x="7017306" y="3791545"/>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Personalizing product recommendations from a dataset of 44,000 images.</a:t>
            </a:r>
            <a:endParaRPr lang="en-US" sz="1750" dirty="0"/>
          </a:p>
        </p:txBody>
      </p:sp>
      <p:sp>
        <p:nvSpPr>
          <p:cNvPr id="8" name="Shape 5"/>
          <p:cNvSpPr/>
          <p:nvPr/>
        </p:nvSpPr>
        <p:spPr>
          <a:xfrm>
            <a:off x="10171867" y="3301127"/>
            <a:ext cx="510302" cy="510302"/>
          </a:xfrm>
          <a:prstGeom prst="roundRect">
            <a:avLst>
              <a:gd name="adj" fmla="val 6667"/>
            </a:avLst>
          </a:prstGeom>
          <a:solidFill>
            <a:srgbClr val="26262B"/>
          </a:solidFill>
          <a:ln/>
        </p:spPr>
      </p:sp>
      <p:sp>
        <p:nvSpPr>
          <p:cNvPr id="9" name="Text 6"/>
          <p:cNvSpPr/>
          <p:nvPr/>
        </p:nvSpPr>
        <p:spPr>
          <a:xfrm>
            <a:off x="10321052" y="3386138"/>
            <a:ext cx="211931"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2</a:t>
            </a:r>
            <a:endParaRPr lang="en-US" sz="2650" dirty="0"/>
          </a:p>
        </p:txBody>
      </p:sp>
      <p:sp>
        <p:nvSpPr>
          <p:cNvPr id="10" name="Text 7"/>
          <p:cNvSpPr/>
          <p:nvPr/>
        </p:nvSpPr>
        <p:spPr>
          <a:xfrm>
            <a:off x="10908983" y="330112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Challenge 1</a:t>
            </a:r>
            <a:endParaRPr lang="en-US" sz="2200" dirty="0"/>
          </a:p>
        </p:txBody>
      </p:sp>
      <p:sp>
        <p:nvSpPr>
          <p:cNvPr id="11" name="Text 8"/>
          <p:cNvSpPr/>
          <p:nvPr/>
        </p:nvSpPr>
        <p:spPr>
          <a:xfrm>
            <a:off x="10908983" y="3791545"/>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Efficiently handling a large dataset.</a:t>
            </a:r>
            <a:endParaRPr lang="en-US" sz="1750" dirty="0"/>
          </a:p>
        </p:txBody>
      </p:sp>
      <p:sp>
        <p:nvSpPr>
          <p:cNvPr id="12" name="Shape 9"/>
          <p:cNvSpPr/>
          <p:nvPr/>
        </p:nvSpPr>
        <p:spPr>
          <a:xfrm>
            <a:off x="6280190" y="5362218"/>
            <a:ext cx="510302" cy="510302"/>
          </a:xfrm>
          <a:prstGeom prst="roundRect">
            <a:avLst>
              <a:gd name="adj" fmla="val 6667"/>
            </a:avLst>
          </a:prstGeom>
          <a:solidFill>
            <a:srgbClr val="26262B"/>
          </a:solidFill>
          <a:ln/>
        </p:spPr>
      </p:sp>
      <p:sp>
        <p:nvSpPr>
          <p:cNvPr id="13" name="Text 10"/>
          <p:cNvSpPr/>
          <p:nvPr/>
        </p:nvSpPr>
        <p:spPr>
          <a:xfrm>
            <a:off x="6429851" y="5447228"/>
            <a:ext cx="210979"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3</a:t>
            </a:r>
            <a:endParaRPr lang="en-US" sz="2650" dirty="0"/>
          </a:p>
        </p:txBody>
      </p:sp>
      <p:sp>
        <p:nvSpPr>
          <p:cNvPr id="14" name="Text 11"/>
          <p:cNvSpPr/>
          <p:nvPr/>
        </p:nvSpPr>
        <p:spPr>
          <a:xfrm>
            <a:off x="7017306" y="536221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Challenge 2</a:t>
            </a:r>
            <a:endParaRPr lang="en-US" sz="2200" dirty="0"/>
          </a:p>
        </p:txBody>
      </p:sp>
      <p:sp>
        <p:nvSpPr>
          <p:cNvPr id="15" name="Text 12"/>
          <p:cNvSpPr/>
          <p:nvPr/>
        </p:nvSpPr>
        <p:spPr>
          <a:xfrm>
            <a:off x="7017306" y="5852636"/>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Selecting appropriate deep learning models for feature extraction.</a:t>
            </a:r>
            <a:endParaRPr lang="en-US" sz="1750" dirty="0"/>
          </a:p>
        </p:txBody>
      </p:sp>
      <p:sp>
        <p:nvSpPr>
          <p:cNvPr id="16" name="Shape 13"/>
          <p:cNvSpPr/>
          <p:nvPr/>
        </p:nvSpPr>
        <p:spPr>
          <a:xfrm>
            <a:off x="10171867" y="5362218"/>
            <a:ext cx="510302" cy="510302"/>
          </a:xfrm>
          <a:prstGeom prst="roundRect">
            <a:avLst>
              <a:gd name="adj" fmla="val 6667"/>
            </a:avLst>
          </a:prstGeom>
          <a:solidFill>
            <a:srgbClr val="26262B"/>
          </a:solidFill>
          <a:ln/>
        </p:spPr>
      </p:sp>
      <p:sp>
        <p:nvSpPr>
          <p:cNvPr id="17" name="Text 14"/>
          <p:cNvSpPr/>
          <p:nvPr/>
        </p:nvSpPr>
        <p:spPr>
          <a:xfrm>
            <a:off x="10316051" y="5447228"/>
            <a:ext cx="221813"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4</a:t>
            </a:r>
            <a:endParaRPr lang="en-US" sz="2650" dirty="0"/>
          </a:p>
        </p:txBody>
      </p:sp>
      <p:sp>
        <p:nvSpPr>
          <p:cNvPr id="18" name="Text 15"/>
          <p:cNvSpPr/>
          <p:nvPr/>
        </p:nvSpPr>
        <p:spPr>
          <a:xfrm>
            <a:off x="10908983" y="536221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Challenge 3</a:t>
            </a:r>
            <a:endParaRPr lang="en-US" sz="2200" dirty="0"/>
          </a:p>
        </p:txBody>
      </p:sp>
      <p:sp>
        <p:nvSpPr>
          <p:cNvPr id="19" name="Text 16"/>
          <p:cNvSpPr/>
          <p:nvPr/>
        </p:nvSpPr>
        <p:spPr>
          <a:xfrm>
            <a:off x="10908983" y="5852636"/>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Creating an intuitive recommendation system using image embeddings.</a:t>
            </a:r>
            <a:endParaRPr lang="en-US" sz="1750" dirty="0"/>
          </a:p>
        </p:txBody>
      </p:sp>
      <p:pic>
        <p:nvPicPr>
          <p:cNvPr id="21" name="Picture 20">
            <a:extLst>
              <a:ext uri="{FF2B5EF4-FFF2-40B4-BE49-F238E27FC236}">
                <a16:creationId xmlns:a16="http://schemas.microsoft.com/office/drawing/2014/main" id="{8D842973-17BE-1301-367C-E08ED6A9B2A3}"/>
              </a:ext>
            </a:extLst>
          </p:cNvPr>
          <p:cNvPicPr>
            <a:picLocks noChangeAspect="1"/>
          </p:cNvPicPr>
          <p:nvPr/>
        </p:nvPicPr>
        <p:blipFill>
          <a:blip r:embed="rId4"/>
          <a:stretch>
            <a:fillRect/>
          </a:stretch>
        </p:blipFill>
        <p:spPr>
          <a:xfrm>
            <a:off x="12124975" y="7198078"/>
            <a:ext cx="2505425" cy="9991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052399"/>
            <a:ext cx="6570107"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Dataset and Attributes</a:t>
            </a:r>
            <a:endParaRPr lang="en-US" sz="4450" dirty="0"/>
          </a:p>
        </p:txBody>
      </p:sp>
      <p:sp>
        <p:nvSpPr>
          <p:cNvPr id="3" name="Text 1"/>
          <p:cNvSpPr/>
          <p:nvPr/>
        </p:nvSpPr>
        <p:spPr>
          <a:xfrm>
            <a:off x="793790" y="332815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Dataset</a:t>
            </a:r>
            <a:endParaRPr lang="en-US" sz="2200" dirty="0"/>
          </a:p>
        </p:txBody>
      </p:sp>
      <p:sp>
        <p:nvSpPr>
          <p:cNvPr id="4" name="Text 2"/>
          <p:cNvSpPr/>
          <p:nvPr/>
        </p:nvSpPr>
        <p:spPr>
          <a:xfrm>
            <a:off x="793790" y="3909298"/>
            <a:ext cx="6244709"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Fashion Product Images Dataset: </a:t>
            </a:r>
            <a:endParaRPr lang="en-US" sz="1750" dirty="0"/>
          </a:p>
        </p:txBody>
      </p:sp>
      <p:sp>
        <p:nvSpPr>
          <p:cNvPr id="5" name="Text 3"/>
          <p:cNvSpPr/>
          <p:nvPr/>
        </p:nvSpPr>
        <p:spPr>
          <a:xfrm>
            <a:off x="793790" y="4476274"/>
            <a:ext cx="6244709" cy="362903"/>
          </a:xfrm>
          <a:prstGeom prst="rect">
            <a:avLst/>
          </a:prstGeom>
          <a:noFill/>
          <a:ln/>
        </p:spPr>
        <p:txBody>
          <a:bodyPr wrap="none" lIns="0" tIns="0" rIns="0" bIns="0" rtlCol="0" anchor="t"/>
          <a:lstStyle/>
          <a:p>
            <a:pPr marL="0" indent="0">
              <a:lnSpc>
                <a:spcPts val="2850"/>
              </a:lnSpc>
              <a:buNone/>
            </a:pPr>
            <a:r>
              <a:rPr lang="en-US" sz="1750" dirty="0" err="1">
                <a:solidFill>
                  <a:srgbClr val="E0D6DE"/>
                </a:solidFill>
                <a:latin typeface="Noto Sans TC" pitchFamily="34" charset="0"/>
                <a:ea typeface="Noto Sans TC" pitchFamily="34" charset="-122"/>
                <a:cs typeface="Noto Sans TC" pitchFamily="34" charset="-120"/>
              </a:rPr>
              <a:t>fashion_products_data.ldjson</a:t>
            </a:r>
            <a:endParaRPr lang="en-US" sz="1750" dirty="0"/>
          </a:p>
        </p:txBody>
      </p:sp>
      <p:sp>
        <p:nvSpPr>
          <p:cNvPr id="6" name="Text 4"/>
          <p:cNvSpPr/>
          <p:nvPr/>
        </p:nvSpPr>
        <p:spPr>
          <a:xfrm>
            <a:off x="793790" y="5043249"/>
            <a:ext cx="6244709"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fashion-product-images-small(csv &amp; image)</a:t>
            </a:r>
            <a:endParaRPr lang="en-US" sz="1750" dirty="0"/>
          </a:p>
        </p:txBody>
      </p:sp>
      <p:sp>
        <p:nvSpPr>
          <p:cNvPr id="7" name="Text 5"/>
          <p:cNvSpPr/>
          <p:nvPr/>
        </p:nvSpPr>
        <p:spPr>
          <a:xfrm>
            <a:off x="793790" y="5610225"/>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8" name="Text 6"/>
          <p:cNvSpPr/>
          <p:nvPr/>
        </p:nvSpPr>
        <p:spPr>
          <a:xfrm>
            <a:off x="7599521" y="332815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Attributes</a:t>
            </a:r>
            <a:endParaRPr lang="en-US" sz="2200" dirty="0"/>
          </a:p>
        </p:txBody>
      </p:sp>
      <p:sp>
        <p:nvSpPr>
          <p:cNvPr id="9" name="Text 7"/>
          <p:cNvSpPr/>
          <p:nvPr/>
        </p:nvSpPr>
        <p:spPr>
          <a:xfrm>
            <a:off x="7599521" y="390929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id: Unique identifier for each product.</a:t>
            </a:r>
            <a:endParaRPr lang="en-US" sz="1750" dirty="0"/>
          </a:p>
        </p:txBody>
      </p:sp>
      <p:sp>
        <p:nvSpPr>
          <p:cNvPr id="10" name="Text 8"/>
          <p:cNvSpPr/>
          <p:nvPr/>
        </p:nvSpPr>
        <p:spPr>
          <a:xfrm>
            <a:off x="7599521" y="435149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image: Path to the product image.</a:t>
            </a:r>
            <a:endParaRPr lang="en-US" sz="1750" dirty="0"/>
          </a:p>
        </p:txBody>
      </p:sp>
      <p:sp>
        <p:nvSpPr>
          <p:cNvPr id="11" name="Text 9"/>
          <p:cNvSpPr/>
          <p:nvPr/>
        </p:nvSpPr>
        <p:spPr>
          <a:xfrm>
            <a:off x="7599521" y="479369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category: The category of the product.</a:t>
            </a:r>
            <a:endParaRPr lang="en-US" sz="1750" dirty="0"/>
          </a:p>
        </p:txBody>
      </p:sp>
      <p:sp>
        <p:nvSpPr>
          <p:cNvPr id="12" name="Text 10"/>
          <p:cNvSpPr/>
          <p:nvPr/>
        </p:nvSpPr>
        <p:spPr>
          <a:xfrm>
            <a:off x="7599521" y="523589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description: A brief description of the product </a:t>
            </a:r>
            <a:endParaRPr lang="en-US" sz="1750" dirty="0"/>
          </a:p>
        </p:txBody>
      </p:sp>
      <p:sp>
        <p:nvSpPr>
          <p:cNvPr id="13" name="Text 11"/>
          <p:cNvSpPr/>
          <p:nvPr/>
        </p:nvSpPr>
        <p:spPr>
          <a:xfrm>
            <a:off x="7599521" y="567809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and more..</a:t>
            </a:r>
            <a:endParaRPr lang="en-US" sz="1750" dirty="0"/>
          </a:p>
        </p:txBody>
      </p:sp>
      <p:pic>
        <p:nvPicPr>
          <p:cNvPr id="15" name="Picture 14">
            <a:extLst>
              <a:ext uri="{FF2B5EF4-FFF2-40B4-BE49-F238E27FC236}">
                <a16:creationId xmlns:a16="http://schemas.microsoft.com/office/drawing/2014/main" id="{2969751B-67E8-A8ED-D58B-FEF8A8F8BF94}"/>
              </a:ext>
            </a:extLst>
          </p:cNvPr>
          <p:cNvPicPr>
            <a:picLocks noChangeAspect="1"/>
          </p:cNvPicPr>
          <p:nvPr/>
        </p:nvPicPr>
        <p:blipFill>
          <a:blip r:embed="rId3"/>
          <a:stretch>
            <a:fillRect/>
          </a:stretch>
        </p:blipFill>
        <p:spPr>
          <a:xfrm>
            <a:off x="12042046" y="6931172"/>
            <a:ext cx="2505425" cy="120984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F6943-404F-0495-98E3-8475BA0AA716}"/>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25451045-E44C-6C6F-056B-25CDA69EB247}"/>
              </a:ext>
            </a:extLst>
          </p:cNvPr>
          <p:cNvSpPr/>
          <p:nvPr/>
        </p:nvSpPr>
        <p:spPr>
          <a:xfrm>
            <a:off x="6280189" y="648928"/>
            <a:ext cx="7556421" cy="851099"/>
          </a:xfrm>
          <a:prstGeom prst="rect">
            <a:avLst/>
          </a:prstGeom>
          <a:noFill/>
          <a:ln/>
        </p:spPr>
        <p:txBody>
          <a:bodyPr wrap="square" lIns="0" tIns="0" rIns="0" bIns="0" rtlCol="0" anchor="t"/>
          <a:lstStyle/>
          <a:p>
            <a:pPr marL="0" indent="0">
              <a:lnSpc>
                <a:spcPts val="5550"/>
              </a:lnSpc>
              <a:buNone/>
            </a:pPr>
            <a:r>
              <a:rPr lang="en-US" sz="4450" dirty="0">
                <a:solidFill>
                  <a:schemeClr val="accent1"/>
                </a:solidFill>
                <a:latin typeface="Sora Medium" pitchFamily="34" charset="0"/>
                <a:ea typeface="Sora Medium" pitchFamily="34" charset="-122"/>
                <a:cs typeface="Sora Medium" pitchFamily="34" charset="-120"/>
              </a:rPr>
              <a:t>Content Filtering</a:t>
            </a:r>
            <a:endParaRPr lang="en-US" sz="4450" dirty="0">
              <a:solidFill>
                <a:schemeClr val="accent1"/>
              </a:solidFill>
            </a:endParaRPr>
          </a:p>
        </p:txBody>
      </p:sp>
      <p:sp>
        <p:nvSpPr>
          <p:cNvPr id="4" name="Text 1">
            <a:extLst>
              <a:ext uri="{FF2B5EF4-FFF2-40B4-BE49-F238E27FC236}">
                <a16:creationId xmlns:a16="http://schemas.microsoft.com/office/drawing/2014/main" id="{992E5F49-207F-7692-0EF6-9EACB03FA0DA}"/>
              </a:ext>
            </a:extLst>
          </p:cNvPr>
          <p:cNvSpPr/>
          <p:nvPr/>
        </p:nvSpPr>
        <p:spPr>
          <a:xfrm>
            <a:off x="6280188" y="1538122"/>
            <a:ext cx="7556421" cy="6249689"/>
          </a:xfrm>
          <a:prstGeom prst="rect">
            <a:avLst/>
          </a:prstGeom>
          <a:noFill/>
          <a:ln/>
        </p:spPr>
        <p:txBody>
          <a:bodyPr wrap="square" lIns="0" tIns="0" rIns="0" bIns="0" rtlCol="0" anchor="t"/>
          <a:lstStyle/>
          <a:p>
            <a:pPr marL="0" indent="0">
              <a:lnSpc>
                <a:spcPts val="2850"/>
              </a:lnSpc>
              <a:buNone/>
            </a:pPr>
            <a:r>
              <a:rPr lang="en-US" dirty="0">
                <a:solidFill>
                  <a:schemeClr val="bg1"/>
                </a:solidFill>
                <a:latin typeface="Noto Sans TC" panose="020B0604020202020204" charset="-128"/>
                <a:ea typeface="Noto Sans TC" panose="020B0604020202020204" charset="-128"/>
              </a:rPr>
              <a:t>Content filtering is a recommendation technique that uses the information about the content of items (e.g., products, movies, books) and matches it with the user's known preferences or history.</a:t>
            </a:r>
          </a:p>
          <a:p>
            <a:pPr marL="0" indent="0">
              <a:lnSpc>
                <a:spcPts val="2850"/>
              </a:lnSpc>
              <a:buNone/>
            </a:pPr>
            <a:endParaRPr lang="en-US" dirty="0">
              <a:solidFill>
                <a:schemeClr val="bg1"/>
              </a:solidFill>
              <a:latin typeface="Noto Sans TC" panose="020B0604020202020204" charset="-128"/>
              <a:ea typeface="Noto Sans TC" panose="020B0604020202020204" charset="-128"/>
              <a:cs typeface="Noto Sans TC" pitchFamily="34" charset="-120"/>
            </a:endParaRPr>
          </a:p>
          <a:p>
            <a:pPr marL="0" indent="0">
              <a:lnSpc>
                <a:spcPts val="2850"/>
              </a:lnSpc>
              <a:buNone/>
            </a:pPr>
            <a:endParaRPr lang="en-US" dirty="0">
              <a:solidFill>
                <a:schemeClr val="bg1"/>
              </a:solidFill>
              <a:latin typeface="Noto Sans TC" panose="020B0604020202020204" charset="-128"/>
              <a:ea typeface="Noto Sans TC" panose="020B0604020202020204" charset="-128"/>
              <a:cs typeface="Noto Sans TC" pitchFamily="34" charset="-120"/>
            </a:endParaRPr>
          </a:p>
          <a:p>
            <a:pPr marL="0" indent="0">
              <a:lnSpc>
                <a:spcPts val="2850"/>
              </a:lnSpc>
              <a:buNone/>
            </a:pPr>
            <a:endParaRPr lang="en-US" dirty="0">
              <a:solidFill>
                <a:schemeClr val="bg1"/>
              </a:solidFill>
              <a:latin typeface="Noto Sans TC" panose="020B0604020202020204" charset="-128"/>
              <a:ea typeface="Noto Sans TC" panose="020B0604020202020204" charset="-128"/>
              <a:cs typeface="Noto Sans TC" pitchFamily="34" charset="-120"/>
            </a:endParaRPr>
          </a:p>
          <a:p>
            <a:pPr marL="0" indent="0">
              <a:lnSpc>
                <a:spcPts val="2850"/>
              </a:lnSpc>
              <a:buNone/>
            </a:pPr>
            <a:r>
              <a:rPr lang="en-US" sz="4400" dirty="0">
                <a:solidFill>
                  <a:schemeClr val="accent1"/>
                </a:solidFill>
                <a:latin typeface="Sora Medium" panose="020B0604020202020204" charset="0"/>
                <a:ea typeface="Noto Sans TC" panose="020B0604020202020204" charset="-128"/>
                <a:cs typeface="Sora Medium" panose="020B0604020202020204" charset="0"/>
              </a:rPr>
              <a:t>Advanced Techniques </a:t>
            </a:r>
          </a:p>
          <a:p>
            <a:pPr marL="0" indent="0">
              <a:lnSpc>
                <a:spcPts val="2850"/>
              </a:lnSpc>
              <a:buNone/>
            </a:pPr>
            <a:endParaRPr lang="en-US" sz="2400" dirty="0">
              <a:solidFill>
                <a:schemeClr val="bg2"/>
              </a:solidFill>
              <a:latin typeface="Noto Sans TC" panose="020B0604020202020204" charset="-128"/>
              <a:ea typeface="Noto Sans TC" panose="020B0604020202020204" charset="-128"/>
            </a:endParaRPr>
          </a:p>
          <a:p>
            <a:pPr marL="0" indent="0">
              <a:lnSpc>
                <a:spcPts val="2850"/>
              </a:lnSpc>
              <a:buNone/>
            </a:pPr>
            <a:r>
              <a:rPr lang="en-US" dirty="0">
                <a:solidFill>
                  <a:schemeClr val="bg2"/>
                </a:solidFill>
                <a:latin typeface="Noto Sans TC" panose="020B0604020202020204" charset="-128"/>
                <a:ea typeface="Noto Sans TC" panose="020B0604020202020204" charset="-128"/>
              </a:rPr>
              <a:t>1.Bag of word(BOW)</a:t>
            </a:r>
          </a:p>
          <a:p>
            <a:pPr marL="0" indent="0">
              <a:lnSpc>
                <a:spcPts val="2850"/>
              </a:lnSpc>
              <a:buNone/>
            </a:pPr>
            <a:r>
              <a:rPr lang="en-US" dirty="0">
                <a:solidFill>
                  <a:schemeClr val="bg2"/>
                </a:solidFill>
                <a:latin typeface="Noto Sans TC" panose="020B0604020202020204" charset="-128"/>
                <a:ea typeface="Noto Sans TC" panose="020B0604020202020204" charset="-128"/>
              </a:rPr>
              <a:t>2.TF-IDF(Term Frequency Inverse Document Frequency)</a:t>
            </a:r>
          </a:p>
          <a:p>
            <a:pPr marL="0" indent="0">
              <a:lnSpc>
                <a:spcPts val="2850"/>
              </a:lnSpc>
              <a:buNone/>
            </a:pPr>
            <a:r>
              <a:rPr lang="en-US" dirty="0">
                <a:solidFill>
                  <a:schemeClr val="bg2"/>
                </a:solidFill>
                <a:latin typeface="Noto Sans TC" panose="020B0604020202020204" charset="-128"/>
                <a:ea typeface="Noto Sans TC" panose="020B0604020202020204" charset="-128"/>
              </a:rPr>
              <a:t>3.Word2vec</a:t>
            </a:r>
          </a:p>
        </p:txBody>
      </p:sp>
      <p:pic>
        <p:nvPicPr>
          <p:cNvPr id="15" name="Picture 14">
            <a:extLst>
              <a:ext uri="{FF2B5EF4-FFF2-40B4-BE49-F238E27FC236}">
                <a16:creationId xmlns:a16="http://schemas.microsoft.com/office/drawing/2014/main" id="{44B2A1D9-57D6-1B1A-05C8-4353E4E05EB6}"/>
              </a:ext>
            </a:extLst>
          </p:cNvPr>
          <p:cNvPicPr>
            <a:picLocks noChangeAspect="1"/>
          </p:cNvPicPr>
          <p:nvPr/>
        </p:nvPicPr>
        <p:blipFill>
          <a:blip r:embed="rId3"/>
          <a:stretch>
            <a:fillRect/>
          </a:stretch>
        </p:blipFill>
        <p:spPr>
          <a:xfrm>
            <a:off x="12124975" y="7019756"/>
            <a:ext cx="2505425" cy="1209844"/>
          </a:xfrm>
          <a:prstGeom prst="rect">
            <a:avLst/>
          </a:prstGeom>
        </p:spPr>
      </p:pic>
      <p:pic>
        <p:nvPicPr>
          <p:cNvPr id="5" name="Picture 4">
            <a:extLst>
              <a:ext uri="{FF2B5EF4-FFF2-40B4-BE49-F238E27FC236}">
                <a16:creationId xmlns:a16="http://schemas.microsoft.com/office/drawing/2014/main" id="{28EF7D6C-2346-8F64-31FB-1BE62CA78559}"/>
              </a:ext>
            </a:extLst>
          </p:cNvPr>
          <p:cNvPicPr>
            <a:picLocks noChangeAspect="1"/>
          </p:cNvPicPr>
          <p:nvPr/>
        </p:nvPicPr>
        <p:blipFill>
          <a:blip r:embed="rId4"/>
          <a:stretch>
            <a:fillRect/>
          </a:stretch>
        </p:blipFill>
        <p:spPr>
          <a:xfrm>
            <a:off x="411850" y="648928"/>
            <a:ext cx="5533242" cy="7138883"/>
          </a:xfrm>
          <a:prstGeom prst="rect">
            <a:avLst/>
          </a:prstGeom>
        </p:spPr>
      </p:pic>
    </p:spTree>
    <p:extLst>
      <p:ext uri="{BB962C8B-B14F-4D97-AF65-F5344CB8AC3E}">
        <p14:creationId xmlns:p14="http://schemas.microsoft.com/office/powerpoint/2010/main" val="2222356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6F31F-EF80-7764-F1EF-C82E9F6F492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AB3AF3F-D180-393B-E278-AA06B75FFC5E}"/>
              </a:ext>
            </a:extLst>
          </p:cNvPr>
          <p:cNvSpPr/>
          <p:nvPr/>
        </p:nvSpPr>
        <p:spPr>
          <a:xfrm>
            <a:off x="793790" y="788677"/>
            <a:ext cx="6570107"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Medium" pitchFamily="34" charset="0"/>
                <a:cs typeface="Sora Medium" pitchFamily="34" charset="-120"/>
              </a:rPr>
              <a:t>Flowchart</a:t>
            </a:r>
            <a:endParaRPr lang="en-US" sz="4450" dirty="0"/>
          </a:p>
        </p:txBody>
      </p:sp>
      <p:sp>
        <p:nvSpPr>
          <p:cNvPr id="7" name="Text 5">
            <a:extLst>
              <a:ext uri="{FF2B5EF4-FFF2-40B4-BE49-F238E27FC236}">
                <a16:creationId xmlns:a16="http://schemas.microsoft.com/office/drawing/2014/main" id="{F6F6DF3A-D2AF-736E-1CF7-3321AEED9015}"/>
              </a:ext>
            </a:extLst>
          </p:cNvPr>
          <p:cNvSpPr/>
          <p:nvPr/>
        </p:nvSpPr>
        <p:spPr>
          <a:xfrm>
            <a:off x="793790" y="5610225"/>
            <a:ext cx="6244709"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15" name="Picture 14">
            <a:extLst>
              <a:ext uri="{FF2B5EF4-FFF2-40B4-BE49-F238E27FC236}">
                <a16:creationId xmlns:a16="http://schemas.microsoft.com/office/drawing/2014/main" id="{4832BC30-6DA6-0AFE-BADC-7338F4622506}"/>
              </a:ext>
            </a:extLst>
          </p:cNvPr>
          <p:cNvPicPr>
            <a:picLocks noChangeAspect="1"/>
          </p:cNvPicPr>
          <p:nvPr/>
        </p:nvPicPr>
        <p:blipFill>
          <a:blip r:embed="rId3"/>
          <a:stretch>
            <a:fillRect/>
          </a:stretch>
        </p:blipFill>
        <p:spPr>
          <a:xfrm>
            <a:off x="12042046" y="6967131"/>
            <a:ext cx="2505425" cy="1209844"/>
          </a:xfrm>
          <a:prstGeom prst="rect">
            <a:avLst/>
          </a:prstGeom>
        </p:spPr>
      </p:pic>
      <p:pic>
        <p:nvPicPr>
          <p:cNvPr id="16" name="Picture 15">
            <a:extLst>
              <a:ext uri="{FF2B5EF4-FFF2-40B4-BE49-F238E27FC236}">
                <a16:creationId xmlns:a16="http://schemas.microsoft.com/office/drawing/2014/main" id="{3369E0D8-30DD-5CC6-073B-06911C54AD18}"/>
              </a:ext>
            </a:extLst>
          </p:cNvPr>
          <p:cNvPicPr>
            <a:picLocks noChangeAspect="1"/>
          </p:cNvPicPr>
          <p:nvPr/>
        </p:nvPicPr>
        <p:blipFill>
          <a:blip r:embed="rId4"/>
          <a:stretch>
            <a:fillRect/>
          </a:stretch>
        </p:blipFill>
        <p:spPr>
          <a:xfrm>
            <a:off x="877106" y="1383763"/>
            <a:ext cx="12635528" cy="6632511"/>
          </a:xfrm>
          <a:prstGeom prst="rect">
            <a:avLst/>
          </a:prstGeom>
        </p:spPr>
      </p:pic>
      <p:pic>
        <p:nvPicPr>
          <p:cNvPr id="6" name="Picture 5">
            <a:extLst>
              <a:ext uri="{FF2B5EF4-FFF2-40B4-BE49-F238E27FC236}">
                <a16:creationId xmlns:a16="http://schemas.microsoft.com/office/drawing/2014/main" id="{D0B39410-86AF-2765-2B2C-92BBAFF3995A}"/>
              </a:ext>
            </a:extLst>
          </p:cNvPr>
          <p:cNvPicPr>
            <a:picLocks noChangeAspect="1"/>
          </p:cNvPicPr>
          <p:nvPr/>
        </p:nvPicPr>
        <p:blipFill>
          <a:blip r:embed="rId5"/>
          <a:stretch>
            <a:fillRect/>
          </a:stretch>
        </p:blipFill>
        <p:spPr>
          <a:xfrm>
            <a:off x="985313" y="1440610"/>
            <a:ext cx="12923799" cy="6632511"/>
          </a:xfrm>
          <a:prstGeom prst="rect">
            <a:avLst/>
          </a:prstGeom>
        </p:spPr>
      </p:pic>
    </p:spTree>
    <p:extLst>
      <p:ext uri="{BB962C8B-B14F-4D97-AF65-F5344CB8AC3E}">
        <p14:creationId xmlns:p14="http://schemas.microsoft.com/office/powerpoint/2010/main" val="2147774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24244"/>
          </a:xfrm>
          <a:prstGeom prst="rect">
            <a:avLst/>
          </a:prstGeom>
        </p:spPr>
      </p:pic>
      <p:sp>
        <p:nvSpPr>
          <p:cNvPr id="3" name="Text 0"/>
          <p:cNvSpPr/>
          <p:nvPr/>
        </p:nvSpPr>
        <p:spPr>
          <a:xfrm>
            <a:off x="706755" y="3080147"/>
            <a:ext cx="6093262" cy="631031"/>
          </a:xfrm>
          <a:prstGeom prst="rect">
            <a:avLst/>
          </a:prstGeom>
          <a:noFill/>
          <a:ln/>
        </p:spPr>
        <p:txBody>
          <a:bodyPr wrap="none" lIns="0" tIns="0" rIns="0" bIns="0" rtlCol="0" anchor="t"/>
          <a:lstStyle/>
          <a:p>
            <a:pPr marL="0" indent="0">
              <a:lnSpc>
                <a:spcPts val="4950"/>
              </a:lnSpc>
              <a:buNone/>
            </a:pPr>
            <a:r>
              <a:rPr lang="en-US" sz="3950" dirty="0">
                <a:solidFill>
                  <a:srgbClr val="97B8FF"/>
                </a:solidFill>
                <a:latin typeface="Sora Medium" pitchFamily="34" charset="0"/>
                <a:ea typeface="Sora Medium" pitchFamily="34" charset="-122"/>
                <a:cs typeface="Sora Medium" pitchFamily="34" charset="-120"/>
              </a:rPr>
              <a:t>Proposed Methodology</a:t>
            </a:r>
            <a:endParaRPr lang="en-US" sz="3950" dirty="0"/>
          </a:p>
        </p:txBody>
      </p:sp>
      <p:sp>
        <p:nvSpPr>
          <p:cNvPr id="4" name="Shape 1"/>
          <p:cNvSpPr/>
          <p:nvPr/>
        </p:nvSpPr>
        <p:spPr>
          <a:xfrm>
            <a:off x="706755" y="6005393"/>
            <a:ext cx="13216890" cy="22860"/>
          </a:xfrm>
          <a:prstGeom prst="roundRect">
            <a:avLst>
              <a:gd name="adj" fmla="val 132509"/>
            </a:avLst>
          </a:prstGeom>
          <a:solidFill>
            <a:srgbClr val="3F3F44"/>
          </a:solidFill>
          <a:ln/>
        </p:spPr>
      </p:sp>
      <p:sp>
        <p:nvSpPr>
          <p:cNvPr id="5" name="Shape 2"/>
          <p:cNvSpPr/>
          <p:nvPr/>
        </p:nvSpPr>
        <p:spPr>
          <a:xfrm>
            <a:off x="3949065" y="5298638"/>
            <a:ext cx="22860" cy="706755"/>
          </a:xfrm>
          <a:prstGeom prst="roundRect">
            <a:avLst>
              <a:gd name="adj" fmla="val 132509"/>
            </a:avLst>
          </a:prstGeom>
          <a:solidFill>
            <a:srgbClr val="3F3F44"/>
          </a:solidFill>
          <a:ln/>
        </p:spPr>
      </p:sp>
      <p:sp>
        <p:nvSpPr>
          <p:cNvPr id="6" name="Shape 3"/>
          <p:cNvSpPr/>
          <p:nvPr/>
        </p:nvSpPr>
        <p:spPr>
          <a:xfrm>
            <a:off x="3733324" y="5778222"/>
            <a:ext cx="454343" cy="454343"/>
          </a:xfrm>
          <a:prstGeom prst="roundRect">
            <a:avLst>
              <a:gd name="adj" fmla="val 6667"/>
            </a:avLst>
          </a:prstGeom>
          <a:solidFill>
            <a:srgbClr val="26262B"/>
          </a:solidFill>
          <a:ln/>
        </p:spPr>
      </p:sp>
      <p:sp>
        <p:nvSpPr>
          <p:cNvPr id="7" name="Text 4"/>
          <p:cNvSpPr/>
          <p:nvPr/>
        </p:nvSpPr>
        <p:spPr>
          <a:xfrm>
            <a:off x="3896320" y="5853946"/>
            <a:ext cx="128230" cy="302895"/>
          </a:xfrm>
          <a:prstGeom prst="rect">
            <a:avLst/>
          </a:prstGeom>
          <a:noFill/>
          <a:ln/>
        </p:spPr>
        <p:txBody>
          <a:bodyPr wrap="none" lIns="0" tIns="0" rIns="0" bIns="0" rtlCol="0" anchor="t"/>
          <a:lstStyle/>
          <a:p>
            <a:pPr marL="0" indent="0" algn="ctr">
              <a:lnSpc>
                <a:spcPts val="2350"/>
              </a:lnSpc>
              <a:buNone/>
            </a:pPr>
            <a:r>
              <a:rPr lang="en-US" sz="2350" dirty="0">
                <a:solidFill>
                  <a:srgbClr val="E0D6DE"/>
                </a:solidFill>
                <a:latin typeface="Sora Medium" pitchFamily="34" charset="0"/>
                <a:ea typeface="Sora Medium" pitchFamily="34" charset="-122"/>
                <a:cs typeface="Sora Medium" pitchFamily="34" charset="-120"/>
              </a:rPr>
              <a:t>1</a:t>
            </a:r>
            <a:endParaRPr lang="en-US" sz="2350" dirty="0"/>
          </a:p>
        </p:txBody>
      </p:sp>
      <p:sp>
        <p:nvSpPr>
          <p:cNvPr id="8" name="Text 5"/>
          <p:cNvSpPr/>
          <p:nvPr/>
        </p:nvSpPr>
        <p:spPr>
          <a:xfrm>
            <a:off x="2698313" y="4014073"/>
            <a:ext cx="2524244" cy="315516"/>
          </a:xfrm>
          <a:prstGeom prst="rect">
            <a:avLst/>
          </a:prstGeom>
          <a:noFill/>
          <a:ln/>
        </p:spPr>
        <p:txBody>
          <a:bodyPr wrap="none" lIns="0" tIns="0" rIns="0" bIns="0" rtlCol="0" anchor="t"/>
          <a:lstStyle/>
          <a:p>
            <a:pPr marL="0" indent="0" algn="ctr">
              <a:lnSpc>
                <a:spcPts val="2450"/>
              </a:lnSpc>
              <a:buNone/>
            </a:pPr>
            <a:r>
              <a:rPr lang="en-US" sz="1950" dirty="0">
                <a:solidFill>
                  <a:srgbClr val="E0D6DE"/>
                </a:solidFill>
                <a:latin typeface="Sora Medium" pitchFamily="34" charset="0"/>
                <a:ea typeface="Sora Medium" pitchFamily="34" charset="-122"/>
                <a:cs typeface="Sora Medium" pitchFamily="34" charset="-120"/>
              </a:rPr>
              <a:t>Feature Extraction</a:t>
            </a:r>
            <a:endParaRPr lang="en-US" sz="1950" dirty="0"/>
          </a:p>
        </p:txBody>
      </p:sp>
      <p:sp>
        <p:nvSpPr>
          <p:cNvPr id="9" name="Text 6"/>
          <p:cNvSpPr/>
          <p:nvPr/>
        </p:nvSpPr>
        <p:spPr>
          <a:xfrm>
            <a:off x="908685" y="4450675"/>
            <a:ext cx="6103620" cy="646033"/>
          </a:xfrm>
          <a:prstGeom prst="rect">
            <a:avLst/>
          </a:prstGeom>
          <a:noFill/>
          <a:ln/>
        </p:spPr>
        <p:txBody>
          <a:bodyPr wrap="square" lIns="0" tIns="0" rIns="0" bIns="0" rtlCol="0" anchor="t"/>
          <a:lstStyle/>
          <a:p>
            <a:pPr marL="0" indent="0" algn="ctr">
              <a:lnSpc>
                <a:spcPts val="2500"/>
              </a:lnSpc>
              <a:buNone/>
            </a:pPr>
            <a:r>
              <a:rPr lang="en-US" sz="1550" dirty="0">
                <a:solidFill>
                  <a:srgbClr val="E0D6DE"/>
                </a:solidFill>
                <a:latin typeface="Noto Sans TC" pitchFamily="34" charset="0"/>
                <a:ea typeface="Noto Sans TC" pitchFamily="34" charset="-122"/>
                <a:cs typeface="Noto Sans TC" pitchFamily="34" charset="-120"/>
              </a:rPr>
              <a:t>Used VGG16, MobileNet, and DenseNet models for extracting image embeddings.</a:t>
            </a:r>
            <a:endParaRPr lang="en-US" sz="1550" dirty="0"/>
          </a:p>
        </p:txBody>
      </p:sp>
      <p:sp>
        <p:nvSpPr>
          <p:cNvPr id="10" name="Shape 7"/>
          <p:cNvSpPr/>
          <p:nvPr/>
        </p:nvSpPr>
        <p:spPr>
          <a:xfrm>
            <a:off x="7303770" y="6005393"/>
            <a:ext cx="22860" cy="706755"/>
          </a:xfrm>
          <a:prstGeom prst="roundRect">
            <a:avLst>
              <a:gd name="adj" fmla="val 132509"/>
            </a:avLst>
          </a:prstGeom>
          <a:solidFill>
            <a:srgbClr val="3F3F44"/>
          </a:solidFill>
          <a:ln/>
        </p:spPr>
      </p:sp>
      <p:sp>
        <p:nvSpPr>
          <p:cNvPr id="11" name="Shape 8"/>
          <p:cNvSpPr/>
          <p:nvPr/>
        </p:nvSpPr>
        <p:spPr>
          <a:xfrm>
            <a:off x="7088029" y="5778222"/>
            <a:ext cx="454343" cy="454343"/>
          </a:xfrm>
          <a:prstGeom prst="roundRect">
            <a:avLst>
              <a:gd name="adj" fmla="val 6667"/>
            </a:avLst>
          </a:prstGeom>
          <a:solidFill>
            <a:srgbClr val="26262B"/>
          </a:solidFill>
          <a:ln/>
        </p:spPr>
      </p:sp>
      <p:sp>
        <p:nvSpPr>
          <p:cNvPr id="12" name="Text 9"/>
          <p:cNvSpPr/>
          <p:nvPr/>
        </p:nvSpPr>
        <p:spPr>
          <a:xfrm>
            <a:off x="7220783" y="5853946"/>
            <a:ext cx="188714" cy="302895"/>
          </a:xfrm>
          <a:prstGeom prst="rect">
            <a:avLst/>
          </a:prstGeom>
          <a:noFill/>
          <a:ln/>
        </p:spPr>
        <p:txBody>
          <a:bodyPr wrap="none" lIns="0" tIns="0" rIns="0" bIns="0" rtlCol="0" anchor="t"/>
          <a:lstStyle/>
          <a:p>
            <a:pPr marL="0" indent="0" algn="ctr">
              <a:lnSpc>
                <a:spcPts val="2350"/>
              </a:lnSpc>
              <a:buNone/>
            </a:pPr>
            <a:r>
              <a:rPr lang="en-US" sz="2350" dirty="0">
                <a:solidFill>
                  <a:srgbClr val="E0D6DE"/>
                </a:solidFill>
                <a:latin typeface="Sora Medium" pitchFamily="34" charset="0"/>
                <a:ea typeface="Sora Medium" pitchFamily="34" charset="-122"/>
                <a:cs typeface="Sora Medium" pitchFamily="34" charset="-120"/>
              </a:rPr>
              <a:t>2</a:t>
            </a:r>
            <a:endParaRPr lang="en-US" sz="2350" dirty="0"/>
          </a:p>
        </p:txBody>
      </p:sp>
      <p:sp>
        <p:nvSpPr>
          <p:cNvPr id="13" name="Text 10"/>
          <p:cNvSpPr/>
          <p:nvPr/>
        </p:nvSpPr>
        <p:spPr>
          <a:xfrm>
            <a:off x="6053018" y="6914078"/>
            <a:ext cx="2524244" cy="315516"/>
          </a:xfrm>
          <a:prstGeom prst="rect">
            <a:avLst/>
          </a:prstGeom>
          <a:noFill/>
          <a:ln/>
        </p:spPr>
        <p:txBody>
          <a:bodyPr wrap="none" lIns="0" tIns="0" rIns="0" bIns="0" rtlCol="0" anchor="t"/>
          <a:lstStyle/>
          <a:p>
            <a:pPr marL="0" indent="0" algn="ctr">
              <a:lnSpc>
                <a:spcPts val="2450"/>
              </a:lnSpc>
              <a:buNone/>
            </a:pPr>
            <a:r>
              <a:rPr lang="en-US" sz="1950" dirty="0">
                <a:solidFill>
                  <a:srgbClr val="E0D6DE"/>
                </a:solidFill>
                <a:latin typeface="Sora Medium" pitchFamily="34" charset="0"/>
                <a:ea typeface="Sora Medium" pitchFamily="34" charset="-122"/>
                <a:cs typeface="Sora Medium" pitchFamily="34" charset="-120"/>
              </a:rPr>
              <a:t>Similarity Measure</a:t>
            </a:r>
            <a:endParaRPr lang="en-US" sz="1950" dirty="0"/>
          </a:p>
        </p:txBody>
      </p:sp>
      <p:sp>
        <p:nvSpPr>
          <p:cNvPr id="14" name="Text 11"/>
          <p:cNvSpPr/>
          <p:nvPr/>
        </p:nvSpPr>
        <p:spPr>
          <a:xfrm>
            <a:off x="4263390" y="7350681"/>
            <a:ext cx="6103620" cy="323017"/>
          </a:xfrm>
          <a:prstGeom prst="rect">
            <a:avLst/>
          </a:prstGeom>
          <a:noFill/>
          <a:ln/>
        </p:spPr>
        <p:txBody>
          <a:bodyPr wrap="none" lIns="0" tIns="0" rIns="0" bIns="0" rtlCol="0" anchor="t"/>
          <a:lstStyle/>
          <a:p>
            <a:pPr marL="0" indent="0" algn="ctr">
              <a:lnSpc>
                <a:spcPts val="2500"/>
              </a:lnSpc>
              <a:buNone/>
            </a:pPr>
            <a:r>
              <a:rPr lang="en-US" sz="1550" dirty="0">
                <a:solidFill>
                  <a:srgbClr val="E0D6DE"/>
                </a:solidFill>
                <a:latin typeface="Noto Sans TC" pitchFamily="34" charset="0"/>
                <a:ea typeface="Noto Sans TC" pitchFamily="34" charset="-122"/>
                <a:cs typeface="Noto Sans TC" pitchFamily="34" charset="-120"/>
              </a:rPr>
              <a:t>Cosine similarity to find similar products based on embeddings.</a:t>
            </a:r>
            <a:endParaRPr lang="en-US" sz="1550" dirty="0"/>
          </a:p>
        </p:txBody>
      </p:sp>
      <p:sp>
        <p:nvSpPr>
          <p:cNvPr id="15" name="Shape 12"/>
          <p:cNvSpPr/>
          <p:nvPr/>
        </p:nvSpPr>
        <p:spPr>
          <a:xfrm>
            <a:off x="10658475" y="5298638"/>
            <a:ext cx="22860" cy="706755"/>
          </a:xfrm>
          <a:prstGeom prst="roundRect">
            <a:avLst>
              <a:gd name="adj" fmla="val 132509"/>
            </a:avLst>
          </a:prstGeom>
          <a:solidFill>
            <a:srgbClr val="3F3F44"/>
          </a:solidFill>
          <a:ln/>
        </p:spPr>
      </p:sp>
      <p:sp>
        <p:nvSpPr>
          <p:cNvPr id="16" name="Shape 13"/>
          <p:cNvSpPr/>
          <p:nvPr/>
        </p:nvSpPr>
        <p:spPr>
          <a:xfrm>
            <a:off x="10442734" y="5778222"/>
            <a:ext cx="454343" cy="454343"/>
          </a:xfrm>
          <a:prstGeom prst="roundRect">
            <a:avLst>
              <a:gd name="adj" fmla="val 6667"/>
            </a:avLst>
          </a:prstGeom>
          <a:solidFill>
            <a:srgbClr val="26262B"/>
          </a:solidFill>
          <a:ln/>
        </p:spPr>
      </p:sp>
      <p:sp>
        <p:nvSpPr>
          <p:cNvPr id="17" name="Text 14"/>
          <p:cNvSpPr/>
          <p:nvPr/>
        </p:nvSpPr>
        <p:spPr>
          <a:xfrm>
            <a:off x="10575965" y="5853946"/>
            <a:ext cx="187881" cy="302895"/>
          </a:xfrm>
          <a:prstGeom prst="rect">
            <a:avLst/>
          </a:prstGeom>
          <a:noFill/>
          <a:ln/>
        </p:spPr>
        <p:txBody>
          <a:bodyPr wrap="none" lIns="0" tIns="0" rIns="0" bIns="0" rtlCol="0" anchor="t"/>
          <a:lstStyle/>
          <a:p>
            <a:pPr marL="0" indent="0" algn="ctr">
              <a:lnSpc>
                <a:spcPts val="2350"/>
              </a:lnSpc>
              <a:buNone/>
            </a:pPr>
            <a:r>
              <a:rPr lang="en-US" sz="2350" dirty="0">
                <a:solidFill>
                  <a:srgbClr val="E0D6DE"/>
                </a:solidFill>
                <a:latin typeface="Sora Medium" pitchFamily="34" charset="0"/>
                <a:ea typeface="Sora Medium" pitchFamily="34" charset="-122"/>
                <a:cs typeface="Sora Medium" pitchFamily="34" charset="-120"/>
              </a:rPr>
              <a:t>3</a:t>
            </a:r>
            <a:endParaRPr lang="en-US" sz="2350" dirty="0"/>
          </a:p>
        </p:txBody>
      </p:sp>
      <p:sp>
        <p:nvSpPr>
          <p:cNvPr id="18" name="Text 15"/>
          <p:cNvSpPr/>
          <p:nvPr/>
        </p:nvSpPr>
        <p:spPr>
          <a:xfrm>
            <a:off x="9046250" y="4014073"/>
            <a:ext cx="3247311" cy="315516"/>
          </a:xfrm>
          <a:prstGeom prst="rect">
            <a:avLst/>
          </a:prstGeom>
          <a:noFill/>
          <a:ln/>
        </p:spPr>
        <p:txBody>
          <a:bodyPr wrap="none" lIns="0" tIns="0" rIns="0" bIns="0" rtlCol="0" anchor="t"/>
          <a:lstStyle/>
          <a:p>
            <a:pPr marL="0" indent="0" algn="ctr">
              <a:lnSpc>
                <a:spcPts val="2450"/>
              </a:lnSpc>
              <a:buNone/>
            </a:pPr>
            <a:r>
              <a:rPr lang="en-US" sz="1950" dirty="0">
                <a:solidFill>
                  <a:srgbClr val="E0D6DE"/>
                </a:solidFill>
                <a:latin typeface="Sora Medium" pitchFamily="34" charset="0"/>
                <a:ea typeface="Sora Medium" pitchFamily="34" charset="-122"/>
                <a:cs typeface="Sora Medium" pitchFamily="34" charset="-120"/>
              </a:rPr>
              <a:t>Recommendation Engine</a:t>
            </a:r>
            <a:endParaRPr lang="en-US" sz="1950" dirty="0"/>
          </a:p>
        </p:txBody>
      </p:sp>
      <p:sp>
        <p:nvSpPr>
          <p:cNvPr id="19" name="Text 16"/>
          <p:cNvSpPr/>
          <p:nvPr/>
        </p:nvSpPr>
        <p:spPr>
          <a:xfrm>
            <a:off x="7618095" y="4450675"/>
            <a:ext cx="6103620" cy="646033"/>
          </a:xfrm>
          <a:prstGeom prst="rect">
            <a:avLst/>
          </a:prstGeom>
          <a:noFill/>
          <a:ln/>
        </p:spPr>
        <p:txBody>
          <a:bodyPr wrap="square" lIns="0" tIns="0" rIns="0" bIns="0" rtlCol="0" anchor="t"/>
          <a:lstStyle/>
          <a:p>
            <a:pPr marL="0" indent="0" algn="ctr">
              <a:lnSpc>
                <a:spcPts val="2500"/>
              </a:lnSpc>
              <a:buNone/>
            </a:pPr>
            <a:r>
              <a:rPr lang="en-US" sz="1550" dirty="0">
                <a:solidFill>
                  <a:srgbClr val="E0D6DE"/>
                </a:solidFill>
                <a:latin typeface="Noto Sans TC" pitchFamily="34" charset="0"/>
                <a:ea typeface="Noto Sans TC" pitchFamily="34" charset="-122"/>
                <a:cs typeface="Noto Sans TC" pitchFamily="34" charset="-120"/>
              </a:rPr>
              <a:t>Input: A query image ID. Output: Top 5 recommended products with similarity scores.</a:t>
            </a:r>
            <a:endParaRPr lang="en-US" sz="1550" dirty="0"/>
          </a:p>
        </p:txBody>
      </p:sp>
      <p:pic>
        <p:nvPicPr>
          <p:cNvPr id="21" name="Picture 20">
            <a:extLst>
              <a:ext uri="{FF2B5EF4-FFF2-40B4-BE49-F238E27FC236}">
                <a16:creationId xmlns:a16="http://schemas.microsoft.com/office/drawing/2014/main" id="{A97FE9C4-0EAD-1868-6FC0-753F5D2E6928}"/>
              </a:ext>
            </a:extLst>
          </p:cNvPr>
          <p:cNvPicPr>
            <a:picLocks noChangeAspect="1"/>
          </p:cNvPicPr>
          <p:nvPr/>
        </p:nvPicPr>
        <p:blipFill>
          <a:blip r:embed="rId4"/>
          <a:stretch>
            <a:fillRect/>
          </a:stretch>
        </p:blipFill>
        <p:spPr>
          <a:xfrm>
            <a:off x="12089208" y="6907267"/>
            <a:ext cx="2505425" cy="120984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104930" y="486013"/>
            <a:ext cx="7906941" cy="1104424"/>
          </a:xfrm>
          <a:prstGeom prst="rect">
            <a:avLst/>
          </a:prstGeom>
          <a:noFill/>
          <a:ln/>
        </p:spPr>
        <p:txBody>
          <a:bodyPr wrap="square" lIns="0" tIns="0" rIns="0" bIns="0" rtlCol="0" anchor="t"/>
          <a:lstStyle/>
          <a:p>
            <a:pPr marL="0" indent="0">
              <a:lnSpc>
                <a:spcPts val="4300"/>
              </a:lnSpc>
              <a:buNone/>
            </a:pPr>
            <a:r>
              <a:rPr lang="en-US" sz="3450" dirty="0">
                <a:solidFill>
                  <a:srgbClr val="97B8FF"/>
                </a:solidFill>
                <a:latin typeface="Sora Medium" pitchFamily="34" charset="0"/>
                <a:ea typeface="Sora Medium" pitchFamily="34" charset="-122"/>
                <a:cs typeface="Sora Medium" pitchFamily="34" charset="-120"/>
              </a:rPr>
              <a:t>Implementation Steps and Challenges</a:t>
            </a:r>
            <a:endParaRPr lang="en-US" sz="3450" dirty="0"/>
          </a:p>
        </p:txBody>
      </p:sp>
      <p:pic>
        <p:nvPicPr>
          <p:cNvPr id="4" name="Image 1" descr="preencoded.png"/>
          <p:cNvPicPr>
            <a:picLocks noChangeAspect="1"/>
          </p:cNvPicPr>
          <p:nvPr/>
        </p:nvPicPr>
        <p:blipFill>
          <a:blip r:embed="rId3"/>
          <a:stretch>
            <a:fillRect/>
          </a:stretch>
        </p:blipFill>
        <p:spPr>
          <a:xfrm>
            <a:off x="6104930" y="1855470"/>
            <a:ext cx="883682" cy="1413986"/>
          </a:xfrm>
          <a:prstGeom prst="rect">
            <a:avLst/>
          </a:prstGeom>
        </p:spPr>
      </p:pic>
      <p:sp>
        <p:nvSpPr>
          <p:cNvPr id="5" name="Text 1"/>
          <p:cNvSpPr/>
          <p:nvPr/>
        </p:nvSpPr>
        <p:spPr>
          <a:xfrm>
            <a:off x="7253645" y="2032159"/>
            <a:ext cx="2209324" cy="276225"/>
          </a:xfrm>
          <a:prstGeom prst="rect">
            <a:avLst/>
          </a:prstGeom>
          <a:noFill/>
          <a:ln/>
        </p:spPr>
        <p:txBody>
          <a:bodyPr wrap="none" lIns="0" tIns="0" rIns="0" bIns="0" rtlCol="0" anchor="t"/>
          <a:lstStyle/>
          <a:p>
            <a:pPr marL="0" indent="0" algn="l">
              <a:lnSpc>
                <a:spcPts val="2150"/>
              </a:lnSpc>
              <a:buNone/>
            </a:pPr>
            <a:r>
              <a:rPr lang="en-US" sz="1700" dirty="0">
                <a:solidFill>
                  <a:srgbClr val="E0D6DE"/>
                </a:solidFill>
                <a:latin typeface="Sora Medium" pitchFamily="34" charset="0"/>
                <a:ea typeface="Sora Medium" pitchFamily="34" charset="-122"/>
                <a:cs typeface="Sora Medium" pitchFamily="34" charset="-120"/>
              </a:rPr>
              <a:t>Step 1</a:t>
            </a:r>
            <a:endParaRPr lang="en-US" sz="1700" dirty="0"/>
          </a:p>
        </p:txBody>
      </p:sp>
      <p:sp>
        <p:nvSpPr>
          <p:cNvPr id="6" name="Text 2"/>
          <p:cNvSpPr/>
          <p:nvPr/>
        </p:nvSpPr>
        <p:spPr>
          <a:xfrm>
            <a:off x="7253645" y="2414349"/>
            <a:ext cx="6758226" cy="282893"/>
          </a:xfrm>
          <a:prstGeom prst="rect">
            <a:avLst/>
          </a:prstGeom>
          <a:noFill/>
          <a:ln/>
        </p:spPr>
        <p:txBody>
          <a:bodyPr wrap="none" lIns="0" tIns="0" rIns="0" bIns="0" rtlCol="0" anchor="t"/>
          <a:lstStyle/>
          <a:p>
            <a:pPr marL="0" indent="0" algn="l">
              <a:lnSpc>
                <a:spcPts val="2200"/>
              </a:lnSpc>
              <a:buNone/>
            </a:pPr>
            <a:r>
              <a:rPr lang="en-US" sz="1350" dirty="0">
                <a:solidFill>
                  <a:srgbClr val="E0D6DE"/>
                </a:solidFill>
                <a:latin typeface="Noto Sans TC" pitchFamily="34" charset="0"/>
                <a:ea typeface="Noto Sans TC" pitchFamily="34" charset="-122"/>
                <a:cs typeface="Noto Sans TC" pitchFamily="34" charset="-120"/>
              </a:rPr>
              <a:t>Trained models on subsets of 5000, 500, and 100 images to evaluate performance.</a:t>
            </a:r>
            <a:endParaRPr lang="en-US" sz="1350" dirty="0"/>
          </a:p>
        </p:txBody>
      </p:sp>
      <p:pic>
        <p:nvPicPr>
          <p:cNvPr id="7" name="Image 2" descr="preencoded.png"/>
          <p:cNvPicPr>
            <a:picLocks noChangeAspect="1"/>
          </p:cNvPicPr>
          <p:nvPr/>
        </p:nvPicPr>
        <p:blipFill>
          <a:blip r:embed="rId4"/>
          <a:stretch>
            <a:fillRect/>
          </a:stretch>
        </p:blipFill>
        <p:spPr>
          <a:xfrm>
            <a:off x="6104930" y="3269456"/>
            <a:ext cx="883682" cy="1413986"/>
          </a:xfrm>
          <a:prstGeom prst="rect">
            <a:avLst/>
          </a:prstGeom>
        </p:spPr>
      </p:pic>
      <p:sp>
        <p:nvSpPr>
          <p:cNvPr id="8" name="Text 3"/>
          <p:cNvSpPr/>
          <p:nvPr/>
        </p:nvSpPr>
        <p:spPr>
          <a:xfrm>
            <a:off x="7253645" y="3446145"/>
            <a:ext cx="2209324" cy="276225"/>
          </a:xfrm>
          <a:prstGeom prst="rect">
            <a:avLst/>
          </a:prstGeom>
          <a:noFill/>
          <a:ln/>
        </p:spPr>
        <p:txBody>
          <a:bodyPr wrap="none" lIns="0" tIns="0" rIns="0" bIns="0" rtlCol="0" anchor="t"/>
          <a:lstStyle/>
          <a:p>
            <a:pPr marL="0" indent="0" algn="l">
              <a:lnSpc>
                <a:spcPts val="2150"/>
              </a:lnSpc>
              <a:buNone/>
            </a:pPr>
            <a:r>
              <a:rPr lang="en-US" sz="1700" dirty="0">
                <a:solidFill>
                  <a:srgbClr val="E0D6DE"/>
                </a:solidFill>
                <a:latin typeface="Sora Medium" pitchFamily="34" charset="0"/>
                <a:ea typeface="Sora Medium" pitchFamily="34" charset="-122"/>
                <a:cs typeface="Sora Medium" pitchFamily="34" charset="-120"/>
              </a:rPr>
              <a:t>Step 2</a:t>
            </a:r>
            <a:endParaRPr lang="en-US" sz="1700" dirty="0"/>
          </a:p>
        </p:txBody>
      </p:sp>
      <p:sp>
        <p:nvSpPr>
          <p:cNvPr id="9" name="Text 4"/>
          <p:cNvSpPr/>
          <p:nvPr/>
        </p:nvSpPr>
        <p:spPr>
          <a:xfrm>
            <a:off x="7253645" y="3828336"/>
            <a:ext cx="6758226" cy="282893"/>
          </a:xfrm>
          <a:prstGeom prst="rect">
            <a:avLst/>
          </a:prstGeom>
          <a:noFill/>
          <a:ln/>
        </p:spPr>
        <p:txBody>
          <a:bodyPr wrap="none" lIns="0" tIns="0" rIns="0" bIns="0" rtlCol="0" anchor="t"/>
          <a:lstStyle/>
          <a:p>
            <a:pPr marL="0" indent="0" algn="l">
              <a:lnSpc>
                <a:spcPts val="2200"/>
              </a:lnSpc>
              <a:buNone/>
            </a:pPr>
            <a:r>
              <a:rPr lang="en-US" sz="1350" dirty="0">
                <a:solidFill>
                  <a:srgbClr val="E0D6DE"/>
                </a:solidFill>
                <a:latin typeface="Noto Sans TC" pitchFamily="34" charset="0"/>
                <a:ea typeface="Noto Sans TC" pitchFamily="34" charset="-122"/>
                <a:cs typeface="Noto Sans TC" pitchFamily="34" charset="-120"/>
              </a:rPr>
              <a:t>Stored embeddings in .npy files for efficient computation.</a:t>
            </a:r>
            <a:endParaRPr lang="en-US" sz="1350" dirty="0"/>
          </a:p>
        </p:txBody>
      </p:sp>
      <p:pic>
        <p:nvPicPr>
          <p:cNvPr id="10" name="Image 3" descr="preencoded.png"/>
          <p:cNvPicPr>
            <a:picLocks noChangeAspect="1"/>
          </p:cNvPicPr>
          <p:nvPr/>
        </p:nvPicPr>
        <p:blipFill>
          <a:blip r:embed="rId5"/>
          <a:stretch>
            <a:fillRect/>
          </a:stretch>
        </p:blipFill>
        <p:spPr>
          <a:xfrm>
            <a:off x="6104930" y="4683443"/>
            <a:ext cx="883682" cy="1413986"/>
          </a:xfrm>
          <a:prstGeom prst="rect">
            <a:avLst/>
          </a:prstGeom>
        </p:spPr>
      </p:pic>
      <p:sp>
        <p:nvSpPr>
          <p:cNvPr id="11" name="Text 5"/>
          <p:cNvSpPr/>
          <p:nvPr/>
        </p:nvSpPr>
        <p:spPr>
          <a:xfrm>
            <a:off x="7253645" y="4860131"/>
            <a:ext cx="2209324" cy="276225"/>
          </a:xfrm>
          <a:prstGeom prst="rect">
            <a:avLst/>
          </a:prstGeom>
          <a:noFill/>
          <a:ln/>
        </p:spPr>
        <p:txBody>
          <a:bodyPr wrap="none" lIns="0" tIns="0" rIns="0" bIns="0" rtlCol="0" anchor="t"/>
          <a:lstStyle/>
          <a:p>
            <a:pPr marL="0" indent="0" algn="l">
              <a:lnSpc>
                <a:spcPts val="2150"/>
              </a:lnSpc>
              <a:buNone/>
            </a:pPr>
            <a:r>
              <a:rPr lang="en-US" sz="1700" dirty="0">
                <a:solidFill>
                  <a:srgbClr val="E0D6DE"/>
                </a:solidFill>
                <a:latin typeface="Sora Medium" pitchFamily="34" charset="0"/>
                <a:ea typeface="Sora Medium" pitchFamily="34" charset="-122"/>
                <a:cs typeface="Sora Medium" pitchFamily="34" charset="-120"/>
              </a:rPr>
              <a:t>Step 3</a:t>
            </a:r>
            <a:endParaRPr lang="en-US" sz="1700" dirty="0"/>
          </a:p>
        </p:txBody>
      </p:sp>
      <p:sp>
        <p:nvSpPr>
          <p:cNvPr id="12" name="Text 6"/>
          <p:cNvSpPr/>
          <p:nvPr/>
        </p:nvSpPr>
        <p:spPr>
          <a:xfrm>
            <a:off x="7253645" y="5242322"/>
            <a:ext cx="6758226" cy="565785"/>
          </a:xfrm>
          <a:prstGeom prst="rect">
            <a:avLst/>
          </a:prstGeom>
          <a:noFill/>
          <a:ln/>
        </p:spPr>
        <p:txBody>
          <a:bodyPr wrap="square" lIns="0" tIns="0" rIns="0" bIns="0" rtlCol="0" anchor="t"/>
          <a:lstStyle/>
          <a:p>
            <a:pPr marL="0" indent="0" algn="l">
              <a:lnSpc>
                <a:spcPts val="2200"/>
              </a:lnSpc>
              <a:buNone/>
            </a:pPr>
            <a:r>
              <a:rPr lang="en-US" sz="1350" dirty="0">
                <a:solidFill>
                  <a:srgbClr val="E0D6DE"/>
                </a:solidFill>
                <a:latin typeface="Noto Sans TC" pitchFamily="34" charset="0"/>
                <a:ea typeface="Noto Sans TC" pitchFamily="34" charset="-122"/>
                <a:cs typeface="Noto Sans TC" pitchFamily="34" charset="-120"/>
              </a:rPr>
              <a:t>Designed a recommendation system as a Python function to accept a query ID and return results.</a:t>
            </a:r>
            <a:endParaRPr lang="en-US" sz="1350" dirty="0"/>
          </a:p>
        </p:txBody>
      </p:sp>
      <p:pic>
        <p:nvPicPr>
          <p:cNvPr id="13" name="Image 4" descr="preencoded.png"/>
          <p:cNvPicPr>
            <a:picLocks noChangeAspect="1"/>
          </p:cNvPicPr>
          <p:nvPr/>
        </p:nvPicPr>
        <p:blipFill>
          <a:blip r:embed="rId6"/>
          <a:stretch>
            <a:fillRect/>
          </a:stretch>
        </p:blipFill>
        <p:spPr>
          <a:xfrm>
            <a:off x="6104930" y="6097429"/>
            <a:ext cx="883682" cy="1646039"/>
          </a:xfrm>
          <a:prstGeom prst="rect">
            <a:avLst/>
          </a:prstGeom>
        </p:spPr>
      </p:pic>
      <p:sp>
        <p:nvSpPr>
          <p:cNvPr id="14" name="Text 7"/>
          <p:cNvSpPr/>
          <p:nvPr/>
        </p:nvSpPr>
        <p:spPr>
          <a:xfrm>
            <a:off x="7253645" y="6274118"/>
            <a:ext cx="2209324" cy="276225"/>
          </a:xfrm>
          <a:prstGeom prst="rect">
            <a:avLst/>
          </a:prstGeom>
          <a:noFill/>
          <a:ln/>
        </p:spPr>
        <p:txBody>
          <a:bodyPr wrap="none" lIns="0" tIns="0" rIns="0" bIns="0" rtlCol="0" anchor="t"/>
          <a:lstStyle/>
          <a:p>
            <a:pPr marL="0" indent="0" algn="l">
              <a:lnSpc>
                <a:spcPts val="2150"/>
              </a:lnSpc>
              <a:buNone/>
            </a:pPr>
            <a:r>
              <a:rPr lang="en-US" sz="1700" dirty="0">
                <a:solidFill>
                  <a:srgbClr val="E0D6DE"/>
                </a:solidFill>
                <a:latin typeface="Sora Medium" pitchFamily="34" charset="0"/>
                <a:ea typeface="Sora Medium" pitchFamily="34" charset="-122"/>
                <a:cs typeface="Sora Medium" pitchFamily="34" charset="-120"/>
              </a:rPr>
              <a:t>Challenges</a:t>
            </a:r>
            <a:endParaRPr lang="en-US" sz="1700" dirty="0"/>
          </a:p>
        </p:txBody>
      </p:sp>
      <p:sp>
        <p:nvSpPr>
          <p:cNvPr id="15" name="Text 8"/>
          <p:cNvSpPr/>
          <p:nvPr/>
        </p:nvSpPr>
        <p:spPr>
          <a:xfrm>
            <a:off x="7253645" y="6656308"/>
            <a:ext cx="6758226" cy="282893"/>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E0D6DE"/>
                </a:solidFill>
                <a:latin typeface="Noto Sans TC" pitchFamily="34" charset="0"/>
                <a:ea typeface="Noto Sans TC" pitchFamily="34" charset="-122"/>
                <a:cs typeface="Noto Sans TC" pitchFamily="34" charset="-120"/>
              </a:rPr>
              <a:t>GPU memory constraints.</a:t>
            </a:r>
            <a:endParaRPr lang="en-US" sz="1350" dirty="0"/>
          </a:p>
        </p:txBody>
      </p:sp>
      <p:sp>
        <p:nvSpPr>
          <p:cNvPr id="16" name="Text 9"/>
          <p:cNvSpPr/>
          <p:nvPr/>
        </p:nvSpPr>
        <p:spPr>
          <a:xfrm>
            <a:off x="7253645" y="7000994"/>
            <a:ext cx="6758226" cy="565785"/>
          </a:xfrm>
          <a:prstGeom prst="rect">
            <a:avLst/>
          </a:prstGeom>
          <a:noFill/>
          <a:ln/>
        </p:spPr>
        <p:txBody>
          <a:bodyPr wrap="square" lIns="0" tIns="0" rIns="0" bIns="0" rtlCol="0" anchor="t"/>
          <a:lstStyle/>
          <a:p>
            <a:pPr marL="342900" indent="-342900" algn="l">
              <a:lnSpc>
                <a:spcPts val="2200"/>
              </a:lnSpc>
              <a:buSzPct val="100000"/>
              <a:buChar char="•"/>
            </a:pPr>
            <a:r>
              <a:rPr lang="en-US" sz="1350" dirty="0">
                <a:solidFill>
                  <a:srgbClr val="E0D6DE"/>
                </a:solidFill>
                <a:latin typeface="Noto Sans TC" pitchFamily="34" charset="0"/>
                <a:ea typeface="Noto Sans TC" pitchFamily="34" charset="-122"/>
                <a:cs typeface="Noto Sans TC" pitchFamily="34" charset="-120"/>
              </a:rPr>
              <a:t>Incorrect embeddings during initial runs, resolved by refining preprocessing steps.</a:t>
            </a:r>
            <a:endParaRPr lang="en-US" sz="1350" dirty="0"/>
          </a:p>
        </p:txBody>
      </p:sp>
      <p:pic>
        <p:nvPicPr>
          <p:cNvPr id="18" name="Picture 17">
            <a:extLst>
              <a:ext uri="{FF2B5EF4-FFF2-40B4-BE49-F238E27FC236}">
                <a16:creationId xmlns:a16="http://schemas.microsoft.com/office/drawing/2014/main" id="{0AD37662-D5FF-519B-F620-47FE2A3707D9}"/>
              </a:ext>
            </a:extLst>
          </p:cNvPr>
          <p:cNvPicPr>
            <a:picLocks noChangeAspect="1"/>
          </p:cNvPicPr>
          <p:nvPr/>
        </p:nvPicPr>
        <p:blipFill>
          <a:blip r:embed="rId7"/>
          <a:stretch>
            <a:fillRect/>
          </a:stretch>
        </p:blipFill>
        <p:spPr>
          <a:xfrm>
            <a:off x="12124975" y="7459038"/>
            <a:ext cx="2505425" cy="671254"/>
          </a:xfrm>
          <a:prstGeom prst="rect">
            <a:avLst/>
          </a:prstGeom>
        </p:spPr>
      </p:pic>
      <p:pic>
        <p:nvPicPr>
          <p:cNvPr id="22" name="Picture 21">
            <a:extLst>
              <a:ext uri="{FF2B5EF4-FFF2-40B4-BE49-F238E27FC236}">
                <a16:creationId xmlns:a16="http://schemas.microsoft.com/office/drawing/2014/main" id="{B2DC9C61-F164-A5EE-0E17-BD027F2EA0F4}"/>
              </a:ext>
            </a:extLst>
          </p:cNvPr>
          <p:cNvPicPr>
            <a:picLocks noChangeAspect="1"/>
          </p:cNvPicPr>
          <p:nvPr/>
        </p:nvPicPr>
        <p:blipFill>
          <a:blip r:embed="rId8"/>
          <a:stretch>
            <a:fillRect/>
          </a:stretch>
        </p:blipFill>
        <p:spPr>
          <a:xfrm>
            <a:off x="262758" y="1368029"/>
            <a:ext cx="5486399" cy="5486399"/>
          </a:xfrm>
          <a:prstGeom prst="rect">
            <a:avLst/>
          </a:prstGeom>
          <a:ln>
            <a:noFill/>
          </a:ln>
          <a:effectLst>
            <a:softEdge rad="112500"/>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2282</TotalTime>
  <Words>553</Words>
  <Application>Microsoft Office PowerPoint</Application>
  <PresentationFormat>Custom</PresentationFormat>
  <Paragraphs>112</Paragraphs>
  <Slides>14</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Sora Medium</vt:lpstr>
      <vt:lpstr>Arial</vt:lpstr>
      <vt:lpstr>Noto Sans TC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Dharani daran.S</cp:lastModifiedBy>
  <cp:revision>8</cp:revision>
  <dcterms:created xsi:type="dcterms:W3CDTF">2024-12-23T12:08:24Z</dcterms:created>
  <dcterms:modified xsi:type="dcterms:W3CDTF">2024-12-26T13:50:12Z</dcterms:modified>
</cp:coreProperties>
</file>